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62" r:id="rId4"/>
    <p:sldId id="305" r:id="rId5"/>
    <p:sldId id="290" r:id="rId6"/>
    <p:sldId id="289" r:id="rId7"/>
    <p:sldId id="292" r:id="rId8"/>
    <p:sldId id="291" r:id="rId9"/>
    <p:sldId id="293" r:id="rId10"/>
    <p:sldId id="294" r:id="rId11"/>
    <p:sldId id="317" r:id="rId12"/>
    <p:sldId id="300" r:id="rId13"/>
    <p:sldId id="295" r:id="rId14"/>
    <p:sldId id="306" r:id="rId15"/>
    <p:sldId id="296" r:id="rId16"/>
    <p:sldId id="307" r:id="rId17"/>
    <p:sldId id="310" r:id="rId18"/>
    <p:sldId id="320" r:id="rId19"/>
    <p:sldId id="321" r:id="rId20"/>
    <p:sldId id="322" r:id="rId21"/>
    <p:sldId id="314" r:id="rId22"/>
    <p:sldId id="308" r:id="rId23"/>
    <p:sldId id="309" r:id="rId24"/>
    <p:sldId id="318" r:id="rId25"/>
    <p:sldId id="303" r:id="rId26"/>
    <p:sldId id="304" r:id="rId27"/>
    <p:sldId id="301" r:id="rId28"/>
    <p:sldId id="297" r:id="rId29"/>
    <p:sldId id="302" r:id="rId30"/>
    <p:sldId id="299" r:id="rId31"/>
    <p:sldId id="298" r:id="rId32"/>
    <p:sldId id="319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Gowun Batang" pitchFamily="2" charset="-127"/>
      <p:regular r:id="rId35"/>
      <p:bold r:id="rId36"/>
    </p:embeddedFont>
    <p:embeddedFont>
      <p:font typeface="나눔고딕" panose="020D0604000000000000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4B9030"/>
    <a:srgbClr val="FFCC00"/>
    <a:srgbClr val="E1812C"/>
    <a:srgbClr val="F4CFAF"/>
    <a:srgbClr val="B8D7ED"/>
    <a:srgbClr val="B8E9CE"/>
    <a:srgbClr val="EBC9C9"/>
    <a:srgbClr val="E5C0A0"/>
    <a:srgbClr val="0439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8D%B0%EC%9D%B4%ED%84%B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ko.wikipedia.org/wiki/%EB%B6%84%EC%82%B0" TargetMode="External"/><Relationship Id="rId4" Type="http://schemas.openxmlformats.org/officeDocument/2006/relationships/hyperlink" Target="https://ko.wikipedia.org/wiki/%ED%81%B4%EB%9F%AC%EC%8A%A4%ED%84%B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539582" y="2556159"/>
            <a:ext cx="7112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리그 오브 레전드</a:t>
            </a:r>
            <a:endParaRPr lang="en-US" altLang="ko-KR" sz="48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챔피언 조합 분류 및 승률예측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40778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24674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학기 기계학습 기말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605EA-39E7-4A83-BF8E-5490E302E4B4}"/>
              </a:ext>
            </a:extLst>
          </p:cNvPr>
          <p:cNvSpPr txBox="1"/>
          <p:nvPr/>
        </p:nvSpPr>
        <p:spPr>
          <a:xfrm>
            <a:off x="9994804" y="5269422"/>
            <a:ext cx="18437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201601975</a:t>
            </a:r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오석진</a:t>
            </a:r>
            <a:endParaRPr lang="en-US" altLang="ko-KR" sz="1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201902592 </a:t>
            </a:r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이수현</a:t>
            </a:r>
            <a:endParaRPr lang="en-US" altLang="ko-KR" sz="1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201903082 </a:t>
            </a:r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장재훈</a:t>
            </a:r>
            <a:endParaRPr lang="en-US" altLang="ko-KR" sz="1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201903293 </a:t>
            </a:r>
            <a:r>
              <a:rPr lang="ko-KR" altLang="en-US" sz="1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정지우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리그 오브 레전드 10주년 행사에 당신을 초대합니다.">
            <a:extLst>
              <a:ext uri="{FF2B5EF4-FFF2-40B4-BE49-F238E27FC236}">
                <a16:creationId xmlns:a16="http://schemas.microsoft.com/office/drawing/2014/main" id="{20DAE3BA-B071-40BA-AD30-C6B10C1D7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26915" y="0"/>
            <a:ext cx="983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45269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393264" y="2675128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739366" y="2535700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21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10345" y="1156399"/>
            <a:ext cx="11171309" cy="840425"/>
            <a:chOff x="631683" y="5429185"/>
            <a:chExt cx="2945892" cy="8404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조합 간의 특징을 데미지 종류를 통해서 구분하기 위함</a:t>
              </a:r>
              <a:endParaRPr lang="ko-KR" altLang="en-US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522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클러스터링의 목적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7E5F2D-FB65-4689-99CF-1AF18C3FE8E9}"/>
              </a:ext>
            </a:extLst>
          </p:cNvPr>
          <p:cNvGrpSpPr/>
          <p:nvPr/>
        </p:nvGrpSpPr>
        <p:grpSpPr>
          <a:xfrm>
            <a:off x="517474" y="2392673"/>
            <a:ext cx="11171309" cy="840425"/>
            <a:chOff x="631683" y="5429185"/>
            <a:chExt cx="2945892" cy="8404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47CF8-83E7-4FE7-9A1A-FE5330164124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전처리를 통해 사용하기로 한 </a:t>
              </a:r>
              <a:r>
                <a:rPr lang="en-US" altLang="ko-KR" sz="16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4</a:t>
              </a:r>
              <a:r>
                <a:rPr lang="ko-KR" altLang="en-US" sz="16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개의 변수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  매치와 팀 정보를 기준으로 평균을 구함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0FCDE-8801-430F-9F6A-94394BC392D1}"/>
                </a:ext>
              </a:extLst>
            </p:cNvPr>
            <p:cNvSpPr txBox="1"/>
            <p:nvPr/>
          </p:nvSpPr>
          <p:spPr>
            <a:xfrm>
              <a:off x="631683" y="5429185"/>
              <a:ext cx="836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클러스터링 데이터 프레임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388C474-CC23-40F3-B3A9-B48D89506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87"/>
          <a:stretch/>
        </p:blipFill>
        <p:spPr>
          <a:xfrm>
            <a:off x="1273370" y="3334859"/>
            <a:ext cx="1504097" cy="28963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E18924-C01F-4437-9FF2-28F26509C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175734" y="3334859"/>
            <a:ext cx="7921712" cy="27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1FB704-3C8C-43F3-BCCC-50661FDEDC50}"/>
              </a:ext>
            </a:extLst>
          </p:cNvPr>
          <p:cNvGrpSpPr/>
          <p:nvPr/>
        </p:nvGrpSpPr>
        <p:grpSpPr>
          <a:xfrm>
            <a:off x="730922" y="2098585"/>
            <a:ext cx="4889624" cy="4376947"/>
            <a:chOff x="575861" y="1850109"/>
            <a:chExt cx="5188867" cy="462542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41EB46-0100-4655-8E5F-D2AB509821E5}"/>
                </a:ext>
              </a:extLst>
            </p:cNvPr>
            <p:cNvSpPr/>
            <p:nvPr/>
          </p:nvSpPr>
          <p:spPr>
            <a:xfrm>
              <a:off x="575861" y="1850109"/>
              <a:ext cx="5188867" cy="46254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>
                <a:latin typeface="Gowun Batang" pitchFamily="2" charset="-127"/>
                <a:ea typeface="Gowun Batang" pitchFamily="2" charset="-127"/>
                <a:cs typeface="Arial" panose="020B0604020202020204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0FE312-D3FE-4366-B0A3-53A4211B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57" y="1951839"/>
              <a:ext cx="4989353" cy="44251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338D01-370D-41B7-94BD-62CEAC54AA1B}"/>
              </a:ext>
            </a:extLst>
          </p:cNvPr>
          <p:cNvGrpSpPr/>
          <p:nvPr/>
        </p:nvGrpSpPr>
        <p:grpSpPr>
          <a:xfrm>
            <a:off x="6537900" y="2090195"/>
            <a:ext cx="5127024" cy="4376947"/>
            <a:chOff x="6632572" y="1868020"/>
            <a:chExt cx="5188867" cy="460751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792315-1E38-4765-A6B8-385BADE0801F}"/>
                </a:ext>
              </a:extLst>
            </p:cNvPr>
            <p:cNvSpPr/>
            <p:nvPr/>
          </p:nvSpPr>
          <p:spPr>
            <a:xfrm>
              <a:off x="6632572" y="1868020"/>
              <a:ext cx="5188867" cy="46075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owun Batang" pitchFamily="2" charset="-127"/>
                <a:ea typeface="Gowun Batang" pitchFamily="2" charset="-127"/>
                <a:cs typeface="Arial" panose="020B0604020202020204" pitchFamily="34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BD90A0-63D5-43E8-915E-8844E9BB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0079" y="1951839"/>
              <a:ext cx="4989353" cy="443269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8E8BF7-F586-4CC6-B983-196C58193698}"/>
              </a:ext>
            </a:extLst>
          </p:cNvPr>
          <p:cNvGrpSpPr/>
          <p:nvPr/>
        </p:nvGrpSpPr>
        <p:grpSpPr>
          <a:xfrm>
            <a:off x="510345" y="1122843"/>
            <a:ext cx="11171309" cy="840425"/>
            <a:chOff x="631683" y="5429185"/>
            <a:chExt cx="2945892" cy="840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42D620-6332-4ED3-A470-8721D1C53FB9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로그 변환으로 </a:t>
              </a:r>
              <a:r>
                <a:rPr lang="ko-KR" altLang="en-US" sz="16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왜도처리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통해  정규분포 형태로 전환하였으며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 Scikit  learn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의 스케일링 라이브러리를 통해 </a:t>
              </a:r>
              <a:r>
                <a:rPr lang="ko-KR" altLang="en-US" sz="16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단위를 통일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하였음</a:t>
              </a:r>
              <a:endParaRPr lang="ko-KR" altLang="en-US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36BD3B-2209-4FAB-855D-CF9CAE84A70B}"/>
                </a:ext>
              </a:extLst>
            </p:cNvPr>
            <p:cNvSpPr txBox="1"/>
            <p:nvPr/>
          </p:nvSpPr>
          <p:spPr>
            <a:xfrm>
              <a:off x="631683" y="5429185"/>
              <a:ext cx="395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스케일링 과정</a:t>
              </a: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E1BD66-2624-4A80-8033-45319A55A11F}"/>
              </a:ext>
            </a:extLst>
          </p:cNvPr>
          <p:cNvSpPr/>
          <p:nvPr/>
        </p:nvSpPr>
        <p:spPr>
          <a:xfrm>
            <a:off x="5865814" y="4054540"/>
            <a:ext cx="441899" cy="271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02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050" name="Picture 2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F1E5F0AE-5436-44DA-BBBC-E2F910E7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4" y="3830415"/>
            <a:ext cx="4708205" cy="1961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1915C6-44BE-4572-A345-7F0066B6B4E9}"/>
              </a:ext>
            </a:extLst>
          </p:cNvPr>
          <p:cNvSpPr txBox="1"/>
          <p:nvPr/>
        </p:nvSpPr>
        <p:spPr>
          <a:xfrm>
            <a:off x="933058" y="1647426"/>
            <a:ext cx="4747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k-</a:t>
            </a:r>
            <a:r>
              <a:rPr lang="ko-KR" altLang="en-US" b="1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평균 알고리즘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(K-means clustering algorithm)</a:t>
            </a:r>
            <a:endParaRPr lang="ko-KR" altLang="en-US" b="1" i="0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1F3FB-97CF-4434-B5BD-C54A56CA7296}"/>
              </a:ext>
            </a:extLst>
          </p:cNvPr>
          <p:cNvSpPr txBox="1"/>
          <p:nvPr/>
        </p:nvSpPr>
        <p:spPr>
          <a:xfrm>
            <a:off x="669874" y="2508088"/>
            <a:ext cx="5273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주어진 </a:t>
            </a:r>
            <a:r>
              <a:rPr lang="ko-KR" altLang="en-US" sz="1600" b="0" i="0" u="none" strike="noStrike" dirty="0">
                <a:solidFill>
                  <a:srgbClr val="0645AD"/>
                </a:solidFill>
                <a:effectLst/>
                <a:latin typeface="Gowun Batang" pitchFamily="2" charset="-127"/>
                <a:ea typeface="Gowun Batang" pitchFamily="2" charset="-127"/>
                <a:hlinkClick r:id="rId3" tooltip="데이터"/>
              </a:rPr>
              <a:t>데이터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를 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k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개의 </a:t>
            </a:r>
            <a:r>
              <a:rPr lang="ko-KR" altLang="en-US" sz="1600" b="0" i="0" u="none" strike="noStrike" dirty="0">
                <a:solidFill>
                  <a:srgbClr val="0645AD"/>
                </a:solidFill>
                <a:effectLst/>
                <a:latin typeface="Gowun Batang" pitchFamily="2" charset="-127"/>
                <a:ea typeface="Gowun Batang" pitchFamily="2" charset="-127"/>
                <a:hlinkClick r:id="rId4" tooltip="클러스터"/>
              </a:rPr>
              <a:t>클러스터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로 묶는 알고리즘</a:t>
            </a:r>
            <a:endParaRPr lang="en-US" altLang="ko-KR" sz="1600" b="0" i="0" dirty="0">
              <a:solidFill>
                <a:srgbClr val="202122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ctr"/>
            <a:endParaRPr lang="en-US" altLang="ko-KR" sz="1600" dirty="0">
              <a:solidFill>
                <a:srgbClr val="202122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각 클러스터와 거리 차이의 </a:t>
            </a:r>
            <a:r>
              <a:rPr lang="ko-KR" altLang="en-US" sz="1600" b="0" i="0" u="none" strike="noStrike" dirty="0">
                <a:solidFill>
                  <a:srgbClr val="0645AD"/>
                </a:solidFill>
                <a:effectLst/>
                <a:latin typeface="Gowun Batang" pitchFamily="2" charset="-127"/>
                <a:ea typeface="Gowun Batang" pitchFamily="2" charset="-127"/>
                <a:hlinkClick r:id="rId5" tooltip="분산"/>
              </a:rPr>
              <a:t>분산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을 최소화하는 방식으로 동작한다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AAF8E9A-E8B6-4EC8-A0E2-23E5304A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102" y="4681259"/>
            <a:ext cx="2190750" cy="1442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BF87AF-AF46-4350-82F8-40A19563DB25}"/>
              </a:ext>
            </a:extLst>
          </p:cNvPr>
          <p:cNvSpPr txBox="1"/>
          <p:nvPr/>
        </p:nvSpPr>
        <p:spPr>
          <a:xfrm>
            <a:off x="6666965" y="2317957"/>
            <a:ext cx="45919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전체 데이터의 확률분포가 여러 개의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가우시안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 분포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정규분포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의 조합으로 이루어져 있다고 가정</a:t>
            </a:r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각각의 분포에 속할 확률이 높은 데이터끼리 </a:t>
            </a:r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클러스터링 하는 방식</a:t>
            </a:r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r>
              <a:rPr lang="en-US" altLang="ko-KR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K-means clustering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에서 묶을 수 없었던 다양한 분산의 데이터셋에서도 잘 작동하여 클러스터를 </a:t>
            </a:r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  <a:p>
            <a:pPr algn="just"/>
            <a:r>
              <a:rPr lang="ko-KR" altLang="en-US" sz="1600" b="0" i="0" dirty="0">
                <a:solidFill>
                  <a:srgbClr val="333333"/>
                </a:solidFill>
                <a:effectLst/>
                <a:latin typeface="Gowun Batang" pitchFamily="2" charset="-127"/>
                <a:ea typeface="Gowun Batang" pitchFamily="2" charset="-127"/>
              </a:rPr>
              <a:t>나눌 수 있음</a:t>
            </a:r>
            <a:endParaRPr lang="en-US" altLang="ko-KR" sz="1600" b="0" i="0" dirty="0">
              <a:solidFill>
                <a:srgbClr val="333333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F82264-7E3F-4B48-AC42-5CCA28E79B17}"/>
              </a:ext>
            </a:extLst>
          </p:cNvPr>
          <p:cNvSpPr txBox="1"/>
          <p:nvPr/>
        </p:nvSpPr>
        <p:spPr>
          <a:xfrm>
            <a:off x="6973139" y="1647426"/>
            <a:ext cx="400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202122"/>
                </a:solidFill>
                <a:effectLst/>
                <a:latin typeface="Gowun Batang" pitchFamily="2" charset="-127"/>
                <a:ea typeface="Gowun Batang" pitchFamily="2" charset="-127"/>
              </a:rPr>
              <a:t>GMM(Gaussian Mixture Model) </a:t>
            </a:r>
            <a:endParaRPr lang="ko-KR" altLang="en-US" b="0" i="0" dirty="0">
              <a:solidFill>
                <a:srgbClr val="000000"/>
              </a:solidFill>
              <a:effectLst/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25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27AE2-11E1-4C3E-AEE8-ABE613B301FB}"/>
              </a:ext>
            </a:extLst>
          </p:cNvPr>
          <p:cNvSpPr txBox="1"/>
          <p:nvPr/>
        </p:nvSpPr>
        <p:spPr>
          <a:xfrm>
            <a:off x="1233791" y="4491229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실루엣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79735B-B45F-4BE8-BE9F-55F3EC196A1E}"/>
              </a:ext>
            </a:extLst>
          </p:cNvPr>
          <p:cNvGrpSpPr/>
          <p:nvPr/>
        </p:nvGrpSpPr>
        <p:grpSpPr>
          <a:xfrm>
            <a:off x="2135190" y="4491229"/>
            <a:ext cx="3395115" cy="2110290"/>
            <a:chOff x="208633" y="1071211"/>
            <a:chExt cx="6182641" cy="412943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C8B033-17B5-4948-9359-4D15F870AFC4}"/>
                </a:ext>
              </a:extLst>
            </p:cNvPr>
            <p:cNvSpPr/>
            <p:nvPr/>
          </p:nvSpPr>
          <p:spPr>
            <a:xfrm>
              <a:off x="208633" y="1071211"/>
              <a:ext cx="6182641" cy="4129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owun Batang" pitchFamily="2" charset="-127"/>
                <a:ea typeface="Gowun Batang" pitchFamily="2" charset="-127"/>
                <a:cs typeface="Arial" panose="020B060402020202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051233-5CFF-4AC0-A2D1-A1ABD93B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74" y="1171575"/>
              <a:ext cx="5943600" cy="39243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141B3F-C500-4D80-A4BA-EFB6DD7FF5CC}"/>
              </a:ext>
            </a:extLst>
          </p:cNvPr>
          <p:cNvGrpSpPr/>
          <p:nvPr/>
        </p:nvGrpSpPr>
        <p:grpSpPr>
          <a:xfrm>
            <a:off x="2135190" y="2213796"/>
            <a:ext cx="3395115" cy="2096691"/>
            <a:chOff x="152546" y="3970980"/>
            <a:chExt cx="3850879" cy="25057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FA61BCD-7A52-43D9-A7C6-4D857E7AE9DA}"/>
                </a:ext>
              </a:extLst>
            </p:cNvPr>
            <p:cNvSpPr/>
            <p:nvPr/>
          </p:nvSpPr>
          <p:spPr>
            <a:xfrm>
              <a:off x="152546" y="3970980"/>
              <a:ext cx="3850879" cy="2505744"/>
            </a:xfrm>
            <a:prstGeom prst="rect">
              <a:avLst/>
            </a:prstGeom>
            <a:solidFill>
              <a:srgbClr val="649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owun Batang" pitchFamily="2" charset="-127"/>
                <a:ea typeface="Gowun Batang" pitchFamily="2" charset="-127"/>
                <a:cs typeface="Arial" panose="020B0604020202020204" pitchFamily="34" charset="0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A0761A-6D17-4882-9ED3-6200FDC6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396" y="4038731"/>
              <a:ext cx="3719411" cy="237285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9E39E82-F708-4B83-A213-ED6DA89343AA}"/>
              </a:ext>
            </a:extLst>
          </p:cNvPr>
          <p:cNvSpPr txBox="1"/>
          <p:nvPr/>
        </p:nvSpPr>
        <p:spPr>
          <a:xfrm>
            <a:off x="1220915" y="226000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엘보우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90BBE3-D34F-4200-B769-E48276AFAFB0}"/>
              </a:ext>
            </a:extLst>
          </p:cNvPr>
          <p:cNvSpPr txBox="1"/>
          <p:nvPr/>
        </p:nvSpPr>
        <p:spPr>
          <a:xfrm>
            <a:off x="541510" y="1118757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개수</a:t>
            </a:r>
            <a:r>
              <a:rPr lang="en-US" altLang="ko-KR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(k) </a:t>
            </a:r>
            <a:r>
              <a:rPr lang="ko-KR" altLang="en-US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선정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38551B-6571-4253-AB3C-4982C45C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89" y="2039682"/>
            <a:ext cx="3533894" cy="23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453C5F-A394-4B81-9D79-2FA9173D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05" y="4373385"/>
            <a:ext cx="3545218" cy="234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722A56-4D80-495F-B979-52B624A1FCA5}"/>
              </a:ext>
            </a:extLst>
          </p:cNvPr>
          <p:cNvSpPr txBox="1"/>
          <p:nvPr/>
        </p:nvSpPr>
        <p:spPr>
          <a:xfrm>
            <a:off x="10019554" y="2311464"/>
            <a:ext cx="831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K=3 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36FDC0-2CE8-4CBD-90AB-4BF63C88A921}"/>
              </a:ext>
            </a:extLst>
          </p:cNvPr>
          <p:cNvSpPr txBox="1"/>
          <p:nvPr/>
        </p:nvSpPr>
        <p:spPr>
          <a:xfrm>
            <a:off x="8537249" y="2819204"/>
            <a:ext cx="3545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K=3</a:t>
            </a:r>
            <a:r>
              <a:rPr lang="ko-KR" altLang="en-US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일 경우</a:t>
            </a:r>
            <a:r>
              <a:rPr lang="en-US" altLang="ko-KR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r>
              <a:rPr lang="en-US" altLang="ko-KR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2,3</a:t>
            </a:r>
            <a:r>
              <a:rPr lang="ko-KR" altLang="en-US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번 클러스터로  데이터가 쏠리는 현상 발생</a:t>
            </a:r>
            <a:endParaRPr lang="ko-KR" altLang="en-US" sz="12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1F140-2466-4E2E-A512-8186508CBAEC}"/>
              </a:ext>
            </a:extLst>
          </p:cNvPr>
          <p:cNvSpPr txBox="1"/>
          <p:nvPr/>
        </p:nvSpPr>
        <p:spPr>
          <a:xfrm>
            <a:off x="10047383" y="4645167"/>
            <a:ext cx="831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K=4 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24829-8D33-4E83-BCC7-00BE6C12E111}"/>
              </a:ext>
            </a:extLst>
          </p:cNvPr>
          <p:cNvSpPr txBox="1"/>
          <p:nvPr/>
        </p:nvSpPr>
        <p:spPr>
          <a:xfrm>
            <a:off x="802500" y="1518867"/>
            <a:ext cx="562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엘보우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실루엣 기법을 통해  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3~4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개의  군집을  선택</a:t>
            </a:r>
            <a:endParaRPr lang="en-US" altLang="ko-KR" sz="14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클러스터의  분포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(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개수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)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를  따져  최종적으로  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4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개의  클러스터  분류를  사용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94F5D6-EFF5-4E8F-B0E5-35037BF75EFE}"/>
              </a:ext>
            </a:extLst>
          </p:cNvPr>
          <p:cNvSpPr/>
          <p:nvPr/>
        </p:nvSpPr>
        <p:spPr>
          <a:xfrm>
            <a:off x="3118852" y="5543976"/>
            <a:ext cx="1143152" cy="523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FC4871-224E-42AA-9ACF-B62A363B0C52}"/>
              </a:ext>
            </a:extLst>
          </p:cNvPr>
          <p:cNvSpPr/>
          <p:nvPr/>
        </p:nvSpPr>
        <p:spPr>
          <a:xfrm>
            <a:off x="2991968" y="2694436"/>
            <a:ext cx="711200" cy="711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1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875104" y="4422736"/>
            <a:ext cx="976063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0 :  </a:t>
            </a:r>
            <a:r>
              <a:rPr lang="ko-KR" altLang="en-US" sz="16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물리데미지와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6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마법데미지의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비중이 비슷한 조합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1 :   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일방적으로 빠르게 패배한 경우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2 :  </a:t>
            </a:r>
            <a:r>
              <a:rPr lang="ko-KR" altLang="en-US" sz="16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물리데미지의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비중이 높고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6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고정데미지를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넣는 챔피언이 존재하는 조합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3 :  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전체적으로 잦은 전투를 진행하는 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875104" y="3974706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각 군집 별 특징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96C40-7D3B-4841-8F79-50101DC09CBA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3634B5-5592-4AFD-9D16-42DFECFA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559637"/>
            <a:ext cx="10267950" cy="201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63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805210-B021-44A1-B397-F741EF7E2654}"/>
              </a:ext>
            </a:extLst>
          </p:cNvPr>
          <p:cNvGrpSpPr/>
          <p:nvPr/>
        </p:nvGrpSpPr>
        <p:grpSpPr>
          <a:xfrm>
            <a:off x="4209802" y="1142531"/>
            <a:ext cx="7521122" cy="5527748"/>
            <a:chOff x="2276227" y="1059039"/>
            <a:chExt cx="7521122" cy="5527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DCE046-4A6E-479B-9AB7-E4E73A48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22"/>
            <a:stretch/>
          </p:blipFill>
          <p:spPr>
            <a:xfrm>
              <a:off x="2276227" y="1059039"/>
              <a:ext cx="3841435" cy="2747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626D33-D392-42D8-B8AA-79497CB22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3"/>
            <a:stretch/>
          </p:blipFill>
          <p:spPr>
            <a:xfrm>
              <a:off x="2370859" y="3806443"/>
              <a:ext cx="3746803" cy="27565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DAD8E4-F39F-4D6F-94C3-7CF384F3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7"/>
            <a:stretch/>
          </p:blipFill>
          <p:spPr>
            <a:xfrm>
              <a:off x="6117662" y="3830199"/>
              <a:ext cx="3656980" cy="27565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C98FCA-BB15-4A4C-A9F2-3E8F0FC48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9"/>
            <a:stretch/>
          </p:blipFill>
          <p:spPr>
            <a:xfrm>
              <a:off x="6117662" y="1070917"/>
              <a:ext cx="3679687" cy="274740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CF44E2-CF38-4758-B94A-C9074190E7D3}"/>
              </a:ext>
            </a:extLst>
          </p:cNvPr>
          <p:cNvSpPr/>
          <p:nvPr/>
        </p:nvSpPr>
        <p:spPr>
          <a:xfrm>
            <a:off x="7457440" y="3809879"/>
            <a:ext cx="1290320" cy="19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클러스터별 방어력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B10113-0C7C-406A-841D-532C6A27E472}"/>
              </a:ext>
            </a:extLst>
          </p:cNvPr>
          <p:cNvSpPr txBox="1"/>
          <p:nvPr/>
        </p:nvSpPr>
        <p:spPr>
          <a:xfrm>
            <a:off x="1162006" y="3195057"/>
            <a:ext cx="1828844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클러스터링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C2303-258D-40C7-8D2A-E1EB045EDBA6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CF44E2-CF38-4758-B94A-C9074190E7D3}"/>
              </a:ext>
            </a:extLst>
          </p:cNvPr>
          <p:cNvSpPr/>
          <p:nvPr/>
        </p:nvSpPr>
        <p:spPr>
          <a:xfrm>
            <a:off x="7112000" y="3809879"/>
            <a:ext cx="1290320" cy="19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클러스터별 방어력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2FF91-BA92-4346-A64F-CC9FDA6BBF17}"/>
              </a:ext>
            </a:extLst>
          </p:cNvPr>
          <p:cNvGrpSpPr/>
          <p:nvPr/>
        </p:nvGrpSpPr>
        <p:grpSpPr>
          <a:xfrm>
            <a:off x="4375603" y="1034456"/>
            <a:ext cx="7521122" cy="5527748"/>
            <a:chOff x="1930787" y="1059039"/>
            <a:chExt cx="7521122" cy="5527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DCE046-4A6E-479B-9AB7-E4E73A48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22"/>
            <a:stretch/>
          </p:blipFill>
          <p:spPr>
            <a:xfrm>
              <a:off x="1930787" y="1059039"/>
              <a:ext cx="3841435" cy="2747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626D33-D392-42D8-B8AA-79497CB22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3"/>
            <a:stretch/>
          </p:blipFill>
          <p:spPr>
            <a:xfrm>
              <a:off x="2025419" y="3806443"/>
              <a:ext cx="3746803" cy="27565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DAD8E4-F39F-4D6F-94C3-7CF384F3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7"/>
            <a:stretch/>
          </p:blipFill>
          <p:spPr>
            <a:xfrm>
              <a:off x="5772222" y="3830199"/>
              <a:ext cx="3656980" cy="27565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C98FCA-BB15-4A4C-A9F2-3E8F0FC48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9"/>
            <a:stretch/>
          </p:blipFill>
          <p:spPr>
            <a:xfrm>
              <a:off x="5772222" y="1070917"/>
              <a:ext cx="3679687" cy="274740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418828-AD15-445E-BE5A-9549A147FD69}"/>
                </a:ext>
              </a:extLst>
            </p:cNvPr>
            <p:cNvSpPr/>
            <p:nvPr/>
          </p:nvSpPr>
          <p:spPr>
            <a:xfrm>
              <a:off x="3194823" y="2206597"/>
              <a:ext cx="863600" cy="1222403"/>
            </a:xfrm>
            <a:prstGeom prst="rect">
              <a:avLst/>
            </a:prstGeom>
            <a:noFill/>
            <a:ln w="38100">
              <a:solidFill>
                <a:srgbClr val="E18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70994A-60C2-4E6A-AC80-3DA8757ECF45}"/>
                </a:ext>
              </a:extLst>
            </p:cNvPr>
            <p:cNvSpPr/>
            <p:nvPr/>
          </p:nvSpPr>
          <p:spPr>
            <a:xfrm>
              <a:off x="6941185" y="2306320"/>
              <a:ext cx="863600" cy="1122680"/>
            </a:xfrm>
            <a:prstGeom prst="rect">
              <a:avLst/>
            </a:prstGeom>
            <a:noFill/>
            <a:ln w="38100">
              <a:solidFill>
                <a:srgbClr val="E18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owun Batang" pitchFamily="2" charset="-127"/>
                <a:ea typeface="Gowun Batang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1F3328-8E68-493F-BCD8-4FAE1F4DC3A5}"/>
              </a:ext>
            </a:extLst>
          </p:cNvPr>
          <p:cNvSpPr txBox="1"/>
          <p:nvPr/>
        </p:nvSpPr>
        <p:spPr>
          <a:xfrm>
            <a:off x="132080" y="3260074"/>
            <a:ext cx="37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1812C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b="1" dirty="0">
                <a:solidFill>
                  <a:srgbClr val="E1812C"/>
                </a:solidFill>
                <a:latin typeface="Gowun Batang" pitchFamily="2" charset="-127"/>
                <a:ea typeface="Gowun Batang" pitchFamily="2" charset="-127"/>
              </a:rPr>
              <a:t>0</a:t>
            </a:r>
            <a:r>
              <a:rPr lang="ko-KR" altLang="en-US" b="1" dirty="0">
                <a:solidFill>
                  <a:srgbClr val="E1812C"/>
                </a:solidFill>
                <a:latin typeface="Gowun Batang" pitchFamily="2" charset="-127"/>
                <a:ea typeface="Gowun Batang" pitchFamily="2" charset="-127"/>
              </a:rPr>
              <a:t>번은</a:t>
            </a:r>
            <a:r>
              <a:rPr lang="en-US" altLang="ko-KR" b="1" dirty="0">
                <a:solidFill>
                  <a:srgbClr val="E1812C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  <a:p>
            <a:pPr algn="ctr"/>
            <a:r>
              <a:rPr lang="ko-KR" altLang="en-US" b="1" dirty="0">
                <a:solidFill>
                  <a:srgbClr val="E1812C"/>
                </a:solidFill>
                <a:latin typeface="Gowun Batang" pitchFamily="2" charset="-127"/>
                <a:ea typeface="Gowun Batang" pitchFamily="2" charset="-127"/>
              </a:rPr>
              <a:t>물리와 마법 비중이 비슷함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B8AE5-323F-4EFB-8A1B-FF4253D6B391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70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CF44E2-CF38-4758-B94A-C9074190E7D3}"/>
              </a:ext>
            </a:extLst>
          </p:cNvPr>
          <p:cNvSpPr/>
          <p:nvPr/>
        </p:nvSpPr>
        <p:spPr>
          <a:xfrm>
            <a:off x="7112000" y="3809879"/>
            <a:ext cx="1290320" cy="19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클러스터별 방어력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2FF91-BA92-4346-A64F-CC9FDA6BBF17}"/>
              </a:ext>
            </a:extLst>
          </p:cNvPr>
          <p:cNvGrpSpPr/>
          <p:nvPr/>
        </p:nvGrpSpPr>
        <p:grpSpPr>
          <a:xfrm>
            <a:off x="4375603" y="1034456"/>
            <a:ext cx="7521122" cy="5527748"/>
            <a:chOff x="1930787" y="1059039"/>
            <a:chExt cx="7521122" cy="5527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DCE046-4A6E-479B-9AB7-E4E73A48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22"/>
            <a:stretch/>
          </p:blipFill>
          <p:spPr>
            <a:xfrm>
              <a:off x="1930787" y="1059039"/>
              <a:ext cx="3841435" cy="2747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626D33-D392-42D8-B8AA-79497CB22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3"/>
            <a:stretch/>
          </p:blipFill>
          <p:spPr>
            <a:xfrm>
              <a:off x="2025419" y="3806443"/>
              <a:ext cx="3746803" cy="27565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DAD8E4-F39F-4D6F-94C3-7CF384F3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7"/>
            <a:stretch/>
          </p:blipFill>
          <p:spPr>
            <a:xfrm>
              <a:off x="5772222" y="3830199"/>
              <a:ext cx="3656980" cy="27565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C98FCA-BB15-4A4C-A9F2-3E8F0FC48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9"/>
            <a:stretch/>
          </p:blipFill>
          <p:spPr>
            <a:xfrm>
              <a:off x="5772222" y="1070917"/>
              <a:ext cx="3679687" cy="27474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1F3328-8E68-493F-BCD8-4FAE1F4DC3A5}"/>
              </a:ext>
            </a:extLst>
          </p:cNvPr>
          <p:cNvSpPr txBox="1"/>
          <p:nvPr/>
        </p:nvSpPr>
        <p:spPr>
          <a:xfrm>
            <a:off x="132080" y="3260074"/>
            <a:ext cx="37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번은</a:t>
            </a:r>
            <a:endParaRPr lang="en-US" altLang="ko-KR" b="1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일방적으로 패배한 것</a:t>
            </a:r>
            <a:endParaRPr lang="en-US" altLang="ko-KR" b="1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B8AE5-323F-4EFB-8A1B-FF4253D6B391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6A28DF-7529-4681-A0FF-94366F397993}"/>
              </a:ext>
            </a:extLst>
          </p:cNvPr>
          <p:cNvSpPr/>
          <p:nvPr/>
        </p:nvSpPr>
        <p:spPr>
          <a:xfrm>
            <a:off x="7215409" y="2435827"/>
            <a:ext cx="863600" cy="1277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4D375-0CF8-4B07-9186-DD0054CEA48A}"/>
              </a:ext>
            </a:extLst>
          </p:cNvPr>
          <p:cNvSpPr/>
          <p:nvPr/>
        </p:nvSpPr>
        <p:spPr>
          <a:xfrm>
            <a:off x="7186834" y="5240210"/>
            <a:ext cx="863600" cy="1277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50377C-EC98-4D34-9924-7386ABF9A807}"/>
              </a:ext>
            </a:extLst>
          </p:cNvPr>
          <p:cNvSpPr/>
          <p:nvPr/>
        </p:nvSpPr>
        <p:spPr>
          <a:xfrm>
            <a:off x="10972753" y="2439413"/>
            <a:ext cx="863600" cy="1277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09E2F6-5EB0-4D8E-975B-8767C4DEC6B9}"/>
              </a:ext>
            </a:extLst>
          </p:cNvPr>
          <p:cNvSpPr/>
          <p:nvPr/>
        </p:nvSpPr>
        <p:spPr>
          <a:xfrm>
            <a:off x="10953703" y="5275767"/>
            <a:ext cx="863600" cy="1277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92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CF44E2-CF38-4758-B94A-C9074190E7D3}"/>
              </a:ext>
            </a:extLst>
          </p:cNvPr>
          <p:cNvSpPr/>
          <p:nvPr/>
        </p:nvSpPr>
        <p:spPr>
          <a:xfrm>
            <a:off x="7112000" y="3809879"/>
            <a:ext cx="1290320" cy="19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클러스터별 방어력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2FF91-BA92-4346-A64F-CC9FDA6BBF17}"/>
              </a:ext>
            </a:extLst>
          </p:cNvPr>
          <p:cNvGrpSpPr/>
          <p:nvPr/>
        </p:nvGrpSpPr>
        <p:grpSpPr>
          <a:xfrm>
            <a:off x="4375603" y="1034456"/>
            <a:ext cx="7521122" cy="5527748"/>
            <a:chOff x="1930787" y="1059039"/>
            <a:chExt cx="7521122" cy="5527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DCE046-4A6E-479B-9AB7-E4E73A48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22"/>
            <a:stretch/>
          </p:blipFill>
          <p:spPr>
            <a:xfrm>
              <a:off x="1930787" y="1059039"/>
              <a:ext cx="3841435" cy="2747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626D33-D392-42D8-B8AA-79497CB22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3"/>
            <a:stretch/>
          </p:blipFill>
          <p:spPr>
            <a:xfrm>
              <a:off x="2025419" y="3806443"/>
              <a:ext cx="3746803" cy="27565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DAD8E4-F39F-4D6F-94C3-7CF384F3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7"/>
            <a:stretch/>
          </p:blipFill>
          <p:spPr>
            <a:xfrm>
              <a:off x="5772222" y="3830199"/>
              <a:ext cx="3656980" cy="27565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C98FCA-BB15-4A4C-A9F2-3E8F0FC48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9"/>
            <a:stretch/>
          </p:blipFill>
          <p:spPr>
            <a:xfrm>
              <a:off x="5772222" y="1070917"/>
              <a:ext cx="3679687" cy="27474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1F3328-8E68-493F-BCD8-4FAE1F4DC3A5}"/>
              </a:ext>
            </a:extLst>
          </p:cNvPr>
          <p:cNvSpPr txBox="1"/>
          <p:nvPr/>
        </p:nvSpPr>
        <p:spPr>
          <a:xfrm>
            <a:off x="628650" y="3251338"/>
            <a:ext cx="3011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b="1" dirty="0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b="1" dirty="0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번은</a:t>
            </a:r>
            <a:endParaRPr lang="en-US" altLang="ko-KR" b="1" dirty="0">
              <a:solidFill>
                <a:srgbClr val="4B9030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 err="1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물리데미지</a:t>
            </a:r>
            <a:r>
              <a:rPr lang="ko-KR" altLang="en-US" b="1" dirty="0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 비중이 높고 </a:t>
            </a:r>
            <a:r>
              <a:rPr lang="ko-KR" altLang="en-US" b="1" dirty="0" err="1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고정데미지를</a:t>
            </a:r>
            <a:r>
              <a:rPr lang="ko-KR" altLang="en-US" b="1" dirty="0">
                <a:solidFill>
                  <a:srgbClr val="4B9030"/>
                </a:solidFill>
                <a:latin typeface="Gowun Batang" pitchFamily="2" charset="-127"/>
                <a:ea typeface="Gowun Batang" pitchFamily="2" charset="-127"/>
              </a:rPr>
              <a:t> 주는 챔피언이 존재</a:t>
            </a:r>
            <a:endParaRPr lang="en-US" altLang="ko-KR" b="1" dirty="0">
              <a:solidFill>
                <a:srgbClr val="4B903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B8AE5-323F-4EFB-8A1B-FF4253D6B391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2B39DD-6196-4964-A741-9B87DCE295BF}"/>
              </a:ext>
            </a:extLst>
          </p:cNvPr>
          <p:cNvSpPr/>
          <p:nvPr/>
        </p:nvSpPr>
        <p:spPr>
          <a:xfrm>
            <a:off x="6425885" y="2065116"/>
            <a:ext cx="863600" cy="1430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8D98CD-9016-44B9-9605-A694BAD97A59}"/>
              </a:ext>
            </a:extLst>
          </p:cNvPr>
          <p:cNvSpPr/>
          <p:nvPr/>
        </p:nvSpPr>
        <p:spPr>
          <a:xfrm>
            <a:off x="6391029" y="4714917"/>
            <a:ext cx="863600" cy="1430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627F02-3606-465E-ADE6-0F6409EDF635}"/>
              </a:ext>
            </a:extLst>
          </p:cNvPr>
          <p:cNvSpPr/>
          <p:nvPr/>
        </p:nvSpPr>
        <p:spPr>
          <a:xfrm>
            <a:off x="10172688" y="2332250"/>
            <a:ext cx="863600" cy="1430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E03A7E-4824-444C-91DC-275F739551EB}"/>
              </a:ext>
            </a:extLst>
          </p:cNvPr>
          <p:cNvSpPr/>
          <p:nvPr/>
        </p:nvSpPr>
        <p:spPr>
          <a:xfrm>
            <a:off x="10172688" y="5061666"/>
            <a:ext cx="863600" cy="1430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9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76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192241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238999"/>
            <a:ext cx="2558251" cy="707886"/>
            <a:chOff x="294640" y="3596640"/>
            <a:chExt cx="255825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909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서론 및 목표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325087"/>
            <a:ext cx="3130524" cy="707886"/>
            <a:chOff x="294640" y="3596640"/>
            <a:chExt cx="3130524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481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데이터 수집 과정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411175"/>
            <a:ext cx="1703851" cy="707886"/>
            <a:chOff x="294640" y="3596640"/>
            <a:chExt cx="1703851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716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055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전처리</a:t>
              </a:r>
              <a:endParaRPr lang="ko-KR" altLang="en-US" sz="28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541F29-6C3B-4260-B2DF-CE6C57521C01}"/>
              </a:ext>
            </a:extLst>
          </p:cNvPr>
          <p:cNvGrpSpPr/>
          <p:nvPr/>
        </p:nvGrpSpPr>
        <p:grpSpPr>
          <a:xfrm>
            <a:off x="5848239" y="3238999"/>
            <a:ext cx="5791509" cy="707886"/>
            <a:chOff x="294640" y="3596640"/>
            <a:chExt cx="5791509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C17470-3549-4202-BA26-9BA17190C4FA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9FFCD-0FD8-4D06-9491-0AD388901409}"/>
                </a:ext>
              </a:extLst>
            </p:cNvPr>
            <p:cNvSpPr txBox="1"/>
            <p:nvPr/>
          </p:nvSpPr>
          <p:spPr>
            <a:xfrm>
              <a:off x="943394" y="3688973"/>
              <a:ext cx="5142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챔피언 조합분류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K-means &amp; GMM</a:t>
              </a:r>
              <a:endParaRPr lang="ko-KR" altLang="en-US" sz="28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78244D-B816-4CCB-9074-C933CFC38145}"/>
              </a:ext>
            </a:extLst>
          </p:cNvPr>
          <p:cNvGrpSpPr/>
          <p:nvPr/>
        </p:nvGrpSpPr>
        <p:grpSpPr>
          <a:xfrm>
            <a:off x="5848239" y="4232754"/>
            <a:ext cx="4263846" cy="707886"/>
            <a:chOff x="294640" y="3596640"/>
            <a:chExt cx="4263846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EFA2AF-2234-4B94-B155-9621495F8B68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67C602-9C23-4987-9F5F-B3AFE139C7D8}"/>
                </a:ext>
              </a:extLst>
            </p:cNvPr>
            <p:cNvSpPr txBox="1"/>
            <p:nvPr/>
          </p:nvSpPr>
          <p:spPr>
            <a:xfrm>
              <a:off x="943394" y="3688973"/>
              <a:ext cx="36150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승률 예측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로지스틱 회귀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B8C301-3757-4A45-BFAA-BB7E5189273F}"/>
              </a:ext>
            </a:extLst>
          </p:cNvPr>
          <p:cNvGrpSpPr/>
          <p:nvPr/>
        </p:nvGrpSpPr>
        <p:grpSpPr>
          <a:xfrm>
            <a:off x="5865497" y="5318842"/>
            <a:ext cx="2843586" cy="707886"/>
            <a:chOff x="294640" y="3596640"/>
            <a:chExt cx="2843586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3F95B2-5F04-4F21-8EDC-F3D0B20B15F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Gowun Batang" pitchFamily="2" charset="-127"/>
                  <a:ea typeface="Gowun Batang" pitchFamily="2" charset="-127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A1D423-3725-4C00-8F4B-3CA90DB05114}"/>
                </a:ext>
              </a:extLst>
            </p:cNvPr>
            <p:cNvSpPr txBox="1"/>
            <p:nvPr/>
          </p:nvSpPr>
          <p:spPr>
            <a:xfrm>
              <a:off x="943394" y="3688973"/>
              <a:ext cx="2194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결론 및 한계점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CF44E2-CF38-4758-B94A-C9074190E7D3}"/>
              </a:ext>
            </a:extLst>
          </p:cNvPr>
          <p:cNvSpPr/>
          <p:nvPr/>
        </p:nvSpPr>
        <p:spPr>
          <a:xfrm>
            <a:off x="7112000" y="3809879"/>
            <a:ext cx="1290320" cy="193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클러스터별 방어력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E2FF91-BA92-4346-A64F-CC9FDA6BBF17}"/>
              </a:ext>
            </a:extLst>
          </p:cNvPr>
          <p:cNvGrpSpPr/>
          <p:nvPr/>
        </p:nvGrpSpPr>
        <p:grpSpPr>
          <a:xfrm>
            <a:off x="4375603" y="1034456"/>
            <a:ext cx="7521122" cy="5527748"/>
            <a:chOff x="1930787" y="1059039"/>
            <a:chExt cx="7521122" cy="5527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DCE046-4A6E-479B-9AB7-E4E73A48C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22"/>
            <a:stretch/>
          </p:blipFill>
          <p:spPr>
            <a:xfrm>
              <a:off x="1930787" y="1059039"/>
              <a:ext cx="3841435" cy="2747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5626D33-D392-42D8-B8AA-79497CB22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3"/>
            <a:stretch/>
          </p:blipFill>
          <p:spPr>
            <a:xfrm>
              <a:off x="2025419" y="3806443"/>
              <a:ext cx="3746803" cy="27565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DAD8E4-F39F-4D6F-94C3-7CF384F38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7"/>
            <a:stretch/>
          </p:blipFill>
          <p:spPr>
            <a:xfrm>
              <a:off x="5772222" y="3830199"/>
              <a:ext cx="3656980" cy="27565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C98FCA-BB15-4A4C-A9F2-3E8F0FC48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9"/>
            <a:stretch/>
          </p:blipFill>
          <p:spPr>
            <a:xfrm>
              <a:off x="5772222" y="1070917"/>
              <a:ext cx="3679687" cy="27474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1F3328-8E68-493F-BCD8-4FAE1F4DC3A5}"/>
              </a:ext>
            </a:extLst>
          </p:cNvPr>
          <p:cNvSpPr txBox="1"/>
          <p:nvPr/>
        </p:nvSpPr>
        <p:spPr>
          <a:xfrm>
            <a:off x="628650" y="3251338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E3252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b="1" dirty="0">
                <a:solidFill>
                  <a:srgbClr val="1E3252"/>
                </a:solidFill>
                <a:latin typeface="Gowun Batang" pitchFamily="2" charset="-127"/>
                <a:ea typeface="Gowun Batang" pitchFamily="2" charset="-127"/>
              </a:rPr>
              <a:t>3</a:t>
            </a:r>
            <a:r>
              <a:rPr lang="ko-KR" altLang="en-US" b="1" dirty="0">
                <a:solidFill>
                  <a:srgbClr val="1E3252"/>
                </a:solidFill>
                <a:latin typeface="Gowun Batang" pitchFamily="2" charset="-127"/>
                <a:ea typeface="Gowun Batang" pitchFamily="2" charset="-127"/>
              </a:rPr>
              <a:t>번은</a:t>
            </a:r>
            <a:endParaRPr lang="en-US" altLang="ko-KR" b="1" dirty="0">
              <a:solidFill>
                <a:srgbClr val="1E3252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dirty="0">
                <a:solidFill>
                  <a:srgbClr val="1E3252"/>
                </a:solidFill>
                <a:latin typeface="Gowun Batang" pitchFamily="2" charset="-127"/>
                <a:ea typeface="Gowun Batang" pitchFamily="2" charset="-127"/>
              </a:rPr>
              <a:t>잦은 전투를 행함</a:t>
            </a:r>
            <a:endParaRPr lang="en-US" altLang="ko-KR" b="1" dirty="0">
              <a:solidFill>
                <a:srgbClr val="1E3252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B8AE5-323F-4EFB-8A1B-FF4253D6B391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A1BA7E-0014-4BA0-9A5D-075ABF9D52EF}"/>
              </a:ext>
            </a:extLst>
          </p:cNvPr>
          <p:cNvSpPr/>
          <p:nvPr/>
        </p:nvSpPr>
        <p:spPr>
          <a:xfrm>
            <a:off x="4854575" y="1130982"/>
            <a:ext cx="863600" cy="25543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317DF9-1A2D-42DF-90B7-83A87E523365}"/>
              </a:ext>
            </a:extLst>
          </p:cNvPr>
          <p:cNvSpPr/>
          <p:nvPr/>
        </p:nvSpPr>
        <p:spPr>
          <a:xfrm>
            <a:off x="4835374" y="3868305"/>
            <a:ext cx="863600" cy="25543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BE1E31-FACF-44C9-905F-FA7CC5452340}"/>
              </a:ext>
            </a:extLst>
          </p:cNvPr>
          <p:cNvSpPr/>
          <p:nvPr/>
        </p:nvSpPr>
        <p:spPr>
          <a:xfrm>
            <a:off x="8623452" y="1074572"/>
            <a:ext cx="863600" cy="25543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610FA9-996D-4F8D-B948-8DC62A7B62CB}"/>
              </a:ext>
            </a:extLst>
          </p:cNvPr>
          <p:cNvSpPr/>
          <p:nvPr/>
        </p:nvSpPr>
        <p:spPr>
          <a:xfrm>
            <a:off x="8618358" y="3863928"/>
            <a:ext cx="863600" cy="25543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1697946" y="4751409"/>
            <a:ext cx="9111106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</a:t>
            </a:r>
            <a:r>
              <a:rPr lang="en-US" altLang="ko-KR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2  &gt;  </a:t>
            </a:r>
            <a:r>
              <a:rPr lang="ko-KR" altLang="en-US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0  &gt;  </a:t>
            </a:r>
            <a:r>
              <a:rPr lang="ko-KR" altLang="en-US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24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3  &gt;&gt;&gt;  </a:t>
            </a:r>
            <a:r>
              <a:rPr lang="ko-KR" altLang="en-US" sz="2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클러스터  </a:t>
            </a:r>
            <a:r>
              <a:rPr lang="en-US" altLang="ko-KR" sz="2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1 </a:t>
            </a:r>
            <a:r>
              <a:rPr lang="ko-KR" altLang="en-US" sz="2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순으로 나타남</a:t>
            </a:r>
            <a:endParaRPr lang="en-US" altLang="ko-KR" sz="2400" b="1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763930" y="4229425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각 군집 별 승률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EE3E8-FC41-4904-9246-201293CBB637}"/>
              </a:ext>
            </a:extLst>
          </p:cNvPr>
          <p:cNvSpPr txBox="1"/>
          <p:nvPr/>
        </p:nvSpPr>
        <p:spPr>
          <a:xfrm>
            <a:off x="2573573" y="5647469"/>
            <a:ext cx="7044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: </a:t>
            </a:r>
            <a:r>
              <a:rPr lang="ko-KR" altLang="en-US" sz="1800" b="1" dirty="0" err="1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물리데미지</a:t>
            </a:r>
            <a:r>
              <a:rPr lang="ko-KR" altLang="en-US" sz="1800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 챔피언과 </a:t>
            </a:r>
            <a:r>
              <a:rPr lang="ko-KR" altLang="en-US" sz="1800" b="1" dirty="0" err="1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고정데미지</a:t>
            </a:r>
            <a:r>
              <a:rPr lang="ko-KR" altLang="en-US" sz="1800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 챔피언이 조합에 있는 것이 </a:t>
            </a:r>
            <a:r>
              <a:rPr lang="ko-KR" altLang="en-US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승리에 </a:t>
            </a:r>
            <a:r>
              <a:rPr lang="ko-KR" altLang="en-US" sz="1800" b="1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유리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EA985-4BD5-4DC6-AF99-A1F3073B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29" y="1618925"/>
            <a:ext cx="10267950" cy="201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23A7BE-C9F3-41B8-A608-167D5B4BB16E}"/>
              </a:ext>
            </a:extLst>
          </p:cNvPr>
          <p:cNvSpPr txBox="1"/>
          <p:nvPr/>
        </p:nvSpPr>
        <p:spPr>
          <a:xfrm>
            <a:off x="875104" y="101916"/>
            <a:ext cx="537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: K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평균 알고리즘</a:t>
            </a:r>
            <a:endParaRPr lang="en-US" altLang="ko-KR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64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- GMM</a:t>
            </a:r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798F3C7-AC78-4BEC-9B74-37D01A8FC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00" y="2771775"/>
            <a:ext cx="3248743" cy="3537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0914AA-C94E-407B-B76A-FE289E96D52F}"/>
              </a:ext>
            </a:extLst>
          </p:cNvPr>
          <p:cNvSpPr txBox="1"/>
          <p:nvPr/>
        </p:nvSpPr>
        <p:spPr>
          <a:xfrm>
            <a:off x="541510" y="1118757"/>
            <a:ext cx="559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GMM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을 통한 클러스터 분류의 검증</a:t>
            </a:r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(Robustness Check)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42E46F-DA5F-4226-BED0-4A5E88CFF990}"/>
              </a:ext>
            </a:extLst>
          </p:cNvPr>
          <p:cNvSpPr txBox="1"/>
          <p:nvPr/>
        </p:nvSpPr>
        <p:spPr>
          <a:xfrm>
            <a:off x="287938" y="1836257"/>
            <a:ext cx="6116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Gowun Batang" pitchFamily="2" charset="-127"/>
                <a:ea typeface="Gowun Batang" pitchFamily="2" charset="-127"/>
              </a:rPr>
              <a:t>GMM</a:t>
            </a:r>
            <a:r>
              <a:rPr lang="ko-KR" altLang="en-US" b="0" i="0" dirty="0">
                <a:effectLst/>
                <a:latin typeface="Gowun Batang" pitchFamily="2" charset="-127"/>
                <a:ea typeface="Gowun Batang" pitchFamily="2" charset="-127"/>
              </a:rPr>
              <a:t>은 특히</a:t>
            </a:r>
            <a:r>
              <a:rPr lang="ko-KR" altLang="en-US" b="1" i="0" dirty="0">
                <a:effectLst/>
                <a:latin typeface="Gowun Batang" pitchFamily="2" charset="-127"/>
                <a:ea typeface="Gowun Batang" pitchFamily="2" charset="-127"/>
              </a:rPr>
              <a:t> 타원형으로 길게 늘어진 </a:t>
            </a:r>
            <a:endParaRPr lang="en-US" altLang="ko-KR" b="1" i="0" dirty="0">
              <a:effectLst/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b="1" i="0" dirty="0">
                <a:effectLst/>
                <a:latin typeface="Gowun Batang" pitchFamily="2" charset="-127"/>
                <a:ea typeface="Gowun Batang" pitchFamily="2" charset="-127"/>
              </a:rPr>
              <a:t>데이터 분포에 적용이 용이</a:t>
            </a:r>
            <a:endParaRPr lang="ko-KR" altLang="en-US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1C07028C-1A67-44C3-A6D1-1045ACE20E5D}"/>
              </a:ext>
            </a:extLst>
          </p:cNvPr>
          <p:cNvSpPr/>
          <p:nvPr/>
        </p:nvSpPr>
        <p:spPr>
          <a:xfrm rot="18927886">
            <a:off x="8286623" y="2340034"/>
            <a:ext cx="159874" cy="128623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3" name="화살표: 위쪽/아래쪽 32">
            <a:extLst>
              <a:ext uri="{FF2B5EF4-FFF2-40B4-BE49-F238E27FC236}">
                <a16:creationId xmlns:a16="http://schemas.microsoft.com/office/drawing/2014/main" id="{3624897D-A062-44E2-9066-A19348A1F4BC}"/>
              </a:ext>
            </a:extLst>
          </p:cNvPr>
          <p:cNvSpPr/>
          <p:nvPr/>
        </p:nvSpPr>
        <p:spPr>
          <a:xfrm rot="18240037">
            <a:off x="8591424" y="4142965"/>
            <a:ext cx="159874" cy="1286239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ACC886-1590-4AB7-B5DF-9580B78F1CD7}"/>
              </a:ext>
            </a:extLst>
          </p:cNvPr>
          <p:cNvGrpSpPr/>
          <p:nvPr/>
        </p:nvGrpSpPr>
        <p:grpSpPr>
          <a:xfrm>
            <a:off x="7517786" y="1465120"/>
            <a:ext cx="9155515" cy="5027794"/>
            <a:chOff x="7470161" y="1646095"/>
            <a:chExt cx="9155515" cy="50277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A923B4-52A3-4238-961F-958C1673CD89}"/>
                </a:ext>
              </a:extLst>
            </p:cNvPr>
            <p:cNvSpPr txBox="1"/>
            <p:nvPr/>
          </p:nvSpPr>
          <p:spPr>
            <a:xfrm>
              <a:off x="7892712" y="1646095"/>
              <a:ext cx="2280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Gowun Batang" pitchFamily="2" charset="-127"/>
                  <a:ea typeface="Gowun Batang" pitchFamily="2" charset="-127"/>
                </a:rPr>
                <a:t>&lt;</a:t>
              </a:r>
              <a:r>
                <a:rPr lang="ko-KR" altLang="en-US" dirty="0">
                  <a:latin typeface="Gowun Batang" pitchFamily="2" charset="-127"/>
                  <a:ea typeface="Gowun Batang" pitchFamily="2" charset="-127"/>
                </a:rPr>
                <a:t>본 데이터셋의 분포</a:t>
              </a:r>
              <a:r>
                <a:rPr lang="en-US" altLang="ko-KR" dirty="0">
                  <a:latin typeface="Gowun Batang" pitchFamily="2" charset="-127"/>
                  <a:ea typeface="Gowun Batang" pitchFamily="2" charset="-127"/>
                </a:rPr>
                <a:t>&gt;</a:t>
              </a:r>
              <a:endParaRPr lang="ko-KR" altLang="en-US" dirty="0">
                <a:latin typeface="Gowun Batang" pitchFamily="2" charset="-127"/>
                <a:ea typeface="Gowun Batang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AEA322-C28A-47D0-BA1C-CC8BDE3F99B1}"/>
                </a:ext>
              </a:extLst>
            </p:cNvPr>
            <p:cNvGrpSpPr/>
            <p:nvPr/>
          </p:nvGrpSpPr>
          <p:grpSpPr>
            <a:xfrm>
              <a:off x="7470161" y="2103860"/>
              <a:ext cx="9155515" cy="4570029"/>
              <a:chOff x="6689111" y="2052632"/>
              <a:chExt cx="9155515" cy="4570029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4EC5C613-0ADD-43D2-829B-902DB8BF8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9111" y="4107342"/>
                <a:ext cx="3054435" cy="201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65C36D4E-C371-41D4-B021-4938BBA380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9112" y="2052632"/>
                <a:ext cx="3054435" cy="201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2D79B1-4E21-4620-AF2F-5B06EBEABAE4}"/>
                  </a:ext>
                </a:extLst>
              </p:cNvPr>
              <p:cNvSpPr txBox="1"/>
              <p:nvPr/>
            </p:nvSpPr>
            <p:spPr>
              <a:xfrm>
                <a:off x="9743546" y="2099328"/>
                <a:ext cx="6101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Gowun Batang" pitchFamily="2" charset="-127"/>
                    <a:ea typeface="Gowun Batang" pitchFamily="2" charset="-127"/>
                  </a:rPr>
                  <a:t>K=3</a:t>
                </a:r>
                <a:endParaRPr lang="ko-KR" altLang="en-US" dirty="0"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39CA67-B129-4975-9FC0-7FC305FFE4CC}"/>
                  </a:ext>
                </a:extLst>
              </p:cNvPr>
              <p:cNvSpPr txBox="1"/>
              <p:nvPr/>
            </p:nvSpPr>
            <p:spPr>
              <a:xfrm>
                <a:off x="9743546" y="4175514"/>
                <a:ext cx="6101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Gowun Batang" pitchFamily="2" charset="-127"/>
                    <a:ea typeface="Gowun Batang" pitchFamily="2" charset="-127"/>
                  </a:rPr>
                  <a:t>K=4</a:t>
                </a:r>
                <a:endParaRPr lang="ko-KR" altLang="en-US" dirty="0">
                  <a:latin typeface="Gowun Batang" pitchFamily="2" charset="-127"/>
                  <a:ea typeface="Gowun Batang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38CAF6-A1B2-4DAF-9F75-D95E7B3F3B41}"/>
                  </a:ext>
                </a:extLst>
              </p:cNvPr>
              <p:cNvSpPr txBox="1"/>
              <p:nvPr/>
            </p:nvSpPr>
            <p:spPr>
              <a:xfrm>
                <a:off x="7077478" y="6253329"/>
                <a:ext cx="6101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Gowun Batang" pitchFamily="2" charset="-127"/>
                    <a:ea typeface="Gowun Batang" pitchFamily="2" charset="-127"/>
                  </a:rPr>
                  <a:t>타원형으로 분포함을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58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42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클러스터링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- GMM</a:t>
            </a:r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914AA-C94E-407B-B76A-FE289E96D52F}"/>
              </a:ext>
            </a:extLst>
          </p:cNvPr>
          <p:cNvSpPr txBox="1"/>
          <p:nvPr/>
        </p:nvSpPr>
        <p:spPr>
          <a:xfrm>
            <a:off x="541510" y="1118757"/>
            <a:ext cx="559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GMM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을 통한 클러스터 분류의 검증 </a:t>
            </a:r>
            <a:r>
              <a:rPr lang="en-US" altLang="ko-KR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(Robustness Check)</a:t>
            </a:r>
            <a:r>
              <a: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830CCC3-9D7A-46C0-A799-2475C4F1F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30663"/>
              </p:ext>
            </p:extLst>
          </p:nvPr>
        </p:nvGraphicFramePr>
        <p:xfrm>
          <a:off x="701040" y="3903262"/>
          <a:ext cx="10618145" cy="198445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78560">
                  <a:extLst>
                    <a:ext uri="{9D8B030D-6E8A-4147-A177-3AD203B41FA5}">
                      <a16:colId xmlns:a16="http://schemas.microsoft.com/office/drawing/2014/main" val="187772875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955816326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276965366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51516224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1327012753"/>
                    </a:ext>
                  </a:extLst>
                </a:gridCol>
                <a:gridCol w="2063425">
                  <a:extLst>
                    <a:ext uri="{9D8B030D-6E8A-4147-A177-3AD203B41FA5}">
                      <a16:colId xmlns:a16="http://schemas.microsoft.com/office/drawing/2014/main" val="2091281203"/>
                    </a:ext>
                  </a:extLst>
                </a:gridCol>
              </a:tblGrid>
              <a:tr h="39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Kmeans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마법데미지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고정데미지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방어력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09345"/>
                  </a:ext>
                </a:extLst>
              </a:tr>
              <a:tr h="39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0.550404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5.3663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4.640554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0.39578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22.2636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84127"/>
                  </a:ext>
                </a:extLst>
              </a:tr>
              <a:tr h="39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0.377877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3.640956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2.689763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0.337065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15.81884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54584"/>
                  </a:ext>
                </a:extLst>
              </a:tr>
              <a:tr h="39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0.588198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5.737754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3.58398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1.012422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22.2928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76857"/>
                  </a:ext>
                </a:extLst>
              </a:tr>
              <a:tr h="39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0.5332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9.000762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10.05907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1.186261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39.0859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06551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A31906-23C1-442F-949F-445CAB99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0539"/>
              </p:ext>
            </p:extLst>
          </p:nvPr>
        </p:nvGraphicFramePr>
        <p:xfrm>
          <a:off x="701040" y="1852494"/>
          <a:ext cx="10546082" cy="17566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9840">
                  <a:extLst>
                    <a:ext uri="{9D8B030D-6E8A-4147-A177-3AD203B41FA5}">
                      <a16:colId xmlns:a16="http://schemas.microsoft.com/office/drawing/2014/main" val="348747839"/>
                    </a:ext>
                  </a:extLst>
                </a:gridCol>
                <a:gridCol w="921078">
                  <a:extLst>
                    <a:ext uri="{9D8B030D-6E8A-4147-A177-3AD203B41FA5}">
                      <a16:colId xmlns:a16="http://schemas.microsoft.com/office/drawing/2014/main" val="4061499052"/>
                    </a:ext>
                  </a:extLst>
                </a:gridCol>
                <a:gridCol w="2091291">
                  <a:extLst>
                    <a:ext uri="{9D8B030D-6E8A-4147-A177-3AD203B41FA5}">
                      <a16:colId xmlns:a16="http://schemas.microsoft.com/office/drawing/2014/main" val="2194549588"/>
                    </a:ext>
                  </a:extLst>
                </a:gridCol>
                <a:gridCol w="2091291">
                  <a:extLst>
                    <a:ext uri="{9D8B030D-6E8A-4147-A177-3AD203B41FA5}">
                      <a16:colId xmlns:a16="http://schemas.microsoft.com/office/drawing/2014/main" val="622452396"/>
                    </a:ext>
                  </a:extLst>
                </a:gridCol>
                <a:gridCol w="2091291">
                  <a:extLst>
                    <a:ext uri="{9D8B030D-6E8A-4147-A177-3AD203B41FA5}">
                      <a16:colId xmlns:a16="http://schemas.microsoft.com/office/drawing/2014/main" val="1670456274"/>
                    </a:ext>
                  </a:extLst>
                </a:gridCol>
                <a:gridCol w="2091291">
                  <a:extLst>
                    <a:ext uri="{9D8B030D-6E8A-4147-A177-3AD203B41FA5}">
                      <a16:colId xmlns:a16="http://schemas.microsoft.com/office/drawing/2014/main" val="1360894523"/>
                    </a:ext>
                  </a:extLst>
                </a:gridCol>
              </a:tblGrid>
              <a:tr h="3513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GMM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물리데미지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마법데미지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고정데미지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방어력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0668"/>
                  </a:ext>
                </a:extLst>
              </a:tr>
              <a:tr h="351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0.5341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5.3538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4.3064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0.3663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22.0039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23489"/>
                  </a:ext>
                </a:extLst>
              </a:tr>
              <a:tr h="351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0.3822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3.6935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2.6109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0.3206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15.6180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431470"/>
                  </a:ext>
                </a:extLst>
              </a:tr>
              <a:tr h="351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5.3736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3.6315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0.9749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21.6882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54838"/>
                  </a:ext>
                </a:extLst>
              </a:tr>
              <a:tr h="351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0.5358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8.6624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10.1568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1.1009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37.8398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6162807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5C7135-9547-4D34-9DFE-2F9251735CA5}"/>
              </a:ext>
            </a:extLst>
          </p:cNvPr>
          <p:cNvSpPr txBox="1"/>
          <p:nvPr/>
        </p:nvSpPr>
        <p:spPr>
          <a:xfrm>
            <a:off x="8331060" y="6067252"/>
            <a:ext cx="5629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highlight>
                  <a:srgbClr val="FFCC00"/>
                </a:highlight>
                <a:latin typeface="Gowun Batang" pitchFamily="2" charset="-127"/>
                <a:ea typeface="Gowun Batang" pitchFamily="2" charset="-127"/>
              </a:rPr>
              <a:t>매우 유사하게 분류됨을 확인</a:t>
            </a:r>
          </a:p>
        </p:txBody>
      </p:sp>
    </p:spTree>
    <p:extLst>
      <p:ext uri="{BB962C8B-B14F-4D97-AF65-F5344CB8AC3E}">
        <p14:creationId xmlns:p14="http://schemas.microsoft.com/office/powerpoint/2010/main" val="143407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리그 오브 레전드 10주년 행사에 당신을 초대합니다.">
            <a:extLst>
              <a:ext uri="{FF2B5EF4-FFF2-40B4-BE49-F238E27FC236}">
                <a16:creationId xmlns:a16="http://schemas.microsoft.com/office/drawing/2014/main" id="{20DAE3BA-B071-40BA-AD30-C6B10C1D7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26915" y="0"/>
            <a:ext cx="983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45269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739366" y="253570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A6602-E4DD-41B9-9B26-77D55045CBD3}"/>
              </a:ext>
            </a:extLst>
          </p:cNvPr>
          <p:cNvSpPr txBox="1"/>
          <p:nvPr/>
        </p:nvSpPr>
        <p:spPr>
          <a:xfrm>
            <a:off x="997024" y="2936556"/>
            <a:ext cx="2977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</a:t>
            </a:r>
            <a:endParaRPr lang="en-US" altLang="ko-KR" sz="28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승률 예측</a:t>
            </a:r>
          </a:p>
        </p:txBody>
      </p:sp>
    </p:spTree>
    <p:extLst>
      <p:ext uri="{BB962C8B-B14F-4D97-AF65-F5344CB8AC3E}">
        <p14:creationId xmlns:p14="http://schemas.microsoft.com/office/powerpoint/2010/main" val="13822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모델개발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10345" y="1080898"/>
            <a:ext cx="8440707" cy="1332868"/>
            <a:chOff x="631683" y="5429185"/>
            <a:chExt cx="2945892" cy="13328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승률을 예측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즉 이길 확률을 예측하는 것이 주요 목적이므로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다른 분류모델이 아닌 </a:t>
              </a:r>
              <a:r>
                <a:rPr lang="ko-KR" altLang="en-US" sz="16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확률을 예측하는 데 적합한 로지스틱 회귀모델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사용함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763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로지스틱 회귀의 목적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7E5F2D-FB65-4689-99CF-1AF18C3FE8E9}"/>
              </a:ext>
            </a:extLst>
          </p:cNvPr>
          <p:cNvGrpSpPr/>
          <p:nvPr/>
        </p:nvGrpSpPr>
        <p:grpSpPr>
          <a:xfrm>
            <a:off x="809376" y="2457872"/>
            <a:ext cx="10879407" cy="811737"/>
            <a:chOff x="708658" y="5457873"/>
            <a:chExt cx="2868917" cy="8117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47CF8-83E7-4FE7-9A1A-FE5330164124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0FCDE-8801-430F-9F6A-94394BC392D1}"/>
                </a:ext>
              </a:extLst>
            </p:cNvPr>
            <p:cNvSpPr txBox="1"/>
            <p:nvPr/>
          </p:nvSpPr>
          <p:spPr>
            <a:xfrm>
              <a:off x="708658" y="5457873"/>
              <a:ext cx="315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데이터프레임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</a:t>
              </a:r>
              <a:endParaRPr lang="ko-KR" altLang="en-US" sz="16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5ED1ADF-ADED-4F48-BA4C-6F6F6451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4" y="3588392"/>
            <a:ext cx="5324475" cy="2714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3D7C17-907F-4DCE-B748-3A243E9C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588391"/>
            <a:ext cx="4216121" cy="2714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A791C5-EC4E-449B-99A6-80543D4E8142}"/>
              </a:ext>
            </a:extLst>
          </p:cNvPr>
          <p:cNvSpPr txBox="1"/>
          <p:nvPr/>
        </p:nvSpPr>
        <p:spPr>
          <a:xfrm>
            <a:off x="1874774" y="2468211"/>
            <a:ext cx="8141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매치별로 챔피언 정보를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one-hot encoding 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하여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약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sz="1600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만건의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데이터를 학습시킴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(8:2)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FD5E8-EB44-4F72-B4AF-0B801DBD7846}"/>
              </a:ext>
            </a:extLst>
          </p:cNvPr>
          <p:cNvSpPr txBox="1"/>
          <p:nvPr/>
        </p:nvSpPr>
        <p:spPr>
          <a:xfrm>
            <a:off x="1776608" y="3119275"/>
            <a:ext cx="2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Red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팀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157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개의 챔피언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columns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D7734-BE10-401C-B473-AFFDA2B4B156}"/>
              </a:ext>
            </a:extLst>
          </p:cNvPr>
          <p:cNvSpPr txBox="1"/>
          <p:nvPr/>
        </p:nvSpPr>
        <p:spPr>
          <a:xfrm>
            <a:off x="6837438" y="3090446"/>
            <a:ext cx="2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Blue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팀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157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개의 챔피언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columns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32348-A91E-40F5-A129-2DAE854B3AB3}"/>
              </a:ext>
            </a:extLst>
          </p:cNvPr>
          <p:cNvSpPr txBox="1"/>
          <p:nvPr/>
        </p:nvSpPr>
        <p:spPr>
          <a:xfrm>
            <a:off x="9555192" y="3082716"/>
            <a:ext cx="27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+ Blue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팀 기준 승리여부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(0 or 1)</a:t>
            </a:r>
          </a:p>
        </p:txBody>
      </p:sp>
    </p:spTree>
    <p:extLst>
      <p:ext uri="{BB962C8B-B14F-4D97-AF65-F5344CB8AC3E}">
        <p14:creationId xmlns:p14="http://schemas.microsoft.com/office/powerpoint/2010/main" val="867772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47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-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모델개발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898C4-9A5D-4D30-93A4-47A8156A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40" y="2576707"/>
            <a:ext cx="4653792" cy="3040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5D4D582-4636-4513-BD43-146F40670615}"/>
              </a:ext>
            </a:extLst>
          </p:cNvPr>
          <p:cNvGrpSpPr/>
          <p:nvPr/>
        </p:nvGrpSpPr>
        <p:grpSpPr>
          <a:xfrm>
            <a:off x="647140" y="1336680"/>
            <a:ext cx="8440707" cy="1332868"/>
            <a:chOff x="631683" y="5429185"/>
            <a:chExt cx="2945892" cy="13328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1AA07-4C2F-48B0-B615-09E07C3FD057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Accuracy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는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0.527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나타났으며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예측 결과는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0.5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에 가깝게 분포하는 것으로 나타남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3633E1-4788-4BA2-9A89-BDDC30C0AE1F}"/>
                </a:ext>
              </a:extLst>
            </p:cNvPr>
            <p:cNvSpPr txBox="1"/>
            <p:nvPr/>
          </p:nvSpPr>
          <p:spPr>
            <a:xfrm>
              <a:off x="631683" y="5429185"/>
              <a:ext cx="8415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로지스틱 회귀 예측결과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2EC96EC-86AF-492B-A155-4F2A852D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65" y="2576707"/>
            <a:ext cx="4935038" cy="2130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3EF93B-CB7D-4318-8D74-65A7779F5541}"/>
              </a:ext>
            </a:extLst>
          </p:cNvPr>
          <p:cNvGrpSpPr/>
          <p:nvPr/>
        </p:nvGrpSpPr>
        <p:grpSpPr>
          <a:xfrm>
            <a:off x="5418138" y="5066365"/>
            <a:ext cx="6066892" cy="1110575"/>
            <a:chOff x="736048" y="5413207"/>
            <a:chExt cx="2841527" cy="1110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18E2C0-F19D-48EC-95BE-76816DD07736}"/>
                    </a:ext>
                  </a:extLst>
                </p:cNvPr>
                <p:cNvSpPr txBox="1"/>
                <p:nvPr/>
              </p:nvSpPr>
              <p:spPr>
                <a:xfrm>
                  <a:off x="736048" y="5931056"/>
                  <a:ext cx="2841527" cy="592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spc="-150" dirty="0">
                      <a:solidFill>
                        <a:srgbClr val="393939"/>
                      </a:solidFill>
                      <a:latin typeface="Gowun Batang" pitchFamily="2" charset="-127"/>
                      <a:ea typeface="Gowun Batang" pitchFamily="2" charset="-127"/>
                    </a:rPr>
                    <a:t>챔피언 정보만으로 학습시켰으므로 정보가 제한적이다</a:t>
                  </a:r>
                  <a:r>
                    <a:rPr lang="en-US" altLang="ko-KR" sz="1600" spc="-150" dirty="0">
                      <a:solidFill>
                        <a:srgbClr val="393939"/>
                      </a:solidFill>
                      <a:latin typeface="Gowun Batang" pitchFamily="2" charset="-127"/>
                      <a:ea typeface="Gowun Batang" pitchFamily="2" charset="-127"/>
                    </a:rPr>
                    <a:t>.</a:t>
                  </a:r>
                </a:p>
                <a:p>
                  <a:pPr algn="ctr"/>
                  <a:r>
                    <a:rPr lang="ko-KR" altLang="en-US" sz="1600" spc="-150" dirty="0">
                      <a:solidFill>
                        <a:srgbClr val="393939"/>
                      </a:solidFill>
                      <a:latin typeface="Gowun Batang" pitchFamily="2" charset="-127"/>
                      <a:ea typeface="Gowun Batang" pitchFamily="2" charset="-127"/>
                    </a:rPr>
                    <a:t>조합 가능한 챔피언의 수가 약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1" i="1" dirty="0" smtClean="0">
                              <a:latin typeface="Cambria Math" panose="02040503050406030204" pitchFamily="18" charset="0"/>
                            </a:rPr>
                            <m:t>𝟏𝟓𝟕</m:t>
                          </m:r>
                        </m:e>
                        <m:sup>
                          <m:r>
                            <a:rPr lang="en-US" altLang="ko-KR" sz="1600" b="1" i="1" dirty="0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  <m:r>
                        <m:rPr>
                          <m:nor/>
                        </m:rPr>
                        <a:rPr lang="ko-KR" altLang="en-US" sz="1600" b="1" spc="-150" dirty="0">
                          <a:solidFill>
                            <a:srgbClr val="393939"/>
                          </a:solidFill>
                          <a:latin typeface="Gowun Batang" pitchFamily="2" charset="-127"/>
                          <a:ea typeface="Gowun Batang" pitchFamily="2" charset="-127"/>
                        </a:rPr>
                        <m:t>가</m:t>
                      </m:r>
                    </m:oMath>
                  </a14:m>
                  <a:r>
                    <a:rPr lang="ko-KR" altLang="en-US" sz="1600" b="1" spc="-150" dirty="0">
                      <a:solidFill>
                        <a:srgbClr val="393939"/>
                      </a:solidFill>
                      <a:latin typeface="Gowun Batang" pitchFamily="2" charset="-127"/>
                      <a:ea typeface="Gowun Batang" pitchFamily="2" charset="-127"/>
                    </a:rPr>
                    <a:t>지  </a:t>
                  </a:r>
                  <a:r>
                    <a:rPr lang="ko-KR" altLang="en-US" sz="1600" spc="-150" dirty="0">
                      <a:solidFill>
                        <a:srgbClr val="393939"/>
                      </a:solidFill>
                      <a:latin typeface="Gowun Batang" pitchFamily="2" charset="-127"/>
                      <a:ea typeface="Gowun Batang" pitchFamily="2" charset="-127"/>
                    </a:rPr>
                    <a:t>이므로 학습량에서 한계가 존재</a:t>
                  </a:r>
                  <a:endParaRPr lang="en-US" altLang="ko-KR" sz="1600" spc="-150" dirty="0">
                    <a:solidFill>
                      <a:srgbClr val="393939"/>
                    </a:solidFill>
                    <a:latin typeface="Gowun Batang" pitchFamily="2" charset="-127"/>
                    <a:ea typeface="Gowun Batang" pitchFamily="2" charset="-12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18E2C0-F19D-48EC-95BE-76816DD077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048" y="5931056"/>
                  <a:ext cx="2841527" cy="592726"/>
                </a:xfrm>
                <a:prstGeom prst="rect">
                  <a:avLst/>
                </a:prstGeom>
                <a:blipFill>
                  <a:blip r:embed="rId4"/>
                  <a:stretch>
                    <a:fillRect t="-3093" b="-123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7EF427-775A-48CE-9926-611C901C9E77}"/>
                </a:ext>
              </a:extLst>
            </p:cNvPr>
            <p:cNvSpPr txBox="1"/>
            <p:nvPr/>
          </p:nvSpPr>
          <p:spPr>
            <a:xfrm>
              <a:off x="1588238" y="5413207"/>
              <a:ext cx="950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정확도가 낮은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51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66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 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–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실제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509761-1D38-45B8-8164-CF0957B6D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24" r="27544" b="-1569"/>
          <a:stretch/>
        </p:blipFill>
        <p:spPr>
          <a:xfrm>
            <a:off x="5783327" y="1322407"/>
            <a:ext cx="5499865" cy="2209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4D4D4-AE26-4099-802E-A2DBD117E18B}"/>
              </a:ext>
            </a:extLst>
          </p:cNvPr>
          <p:cNvSpPr txBox="1"/>
          <p:nvPr/>
        </p:nvSpPr>
        <p:spPr>
          <a:xfrm>
            <a:off x="668397" y="1585941"/>
            <a:ext cx="479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챔피언의 이름을 입력 받아 승률을 예측하는 함수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1EC11-8626-420C-BE5C-89107C8D4EF5}"/>
              </a:ext>
            </a:extLst>
          </p:cNvPr>
          <p:cNvSpPr txBox="1"/>
          <p:nvPr/>
        </p:nvSpPr>
        <p:spPr>
          <a:xfrm>
            <a:off x="1197140" y="2427083"/>
            <a:ext cx="3346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게임 시작 전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10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명의 챔피언 이름을 입력해 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미리 승률을 알 수 있는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실용적인 시스템 구축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6" name="GOMCAM 20211214_2035110548">
            <a:hlinkClick r:id="" action="ppaction://media"/>
            <a:extLst>
              <a:ext uri="{FF2B5EF4-FFF2-40B4-BE49-F238E27FC236}">
                <a16:creationId xmlns:a16="http://schemas.microsoft.com/office/drawing/2014/main" id="{F00DFB73-A35C-493D-B87C-912434365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450" y="3988179"/>
            <a:ext cx="8801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66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–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실제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7E5F2D-FB65-4689-99CF-1AF18C3FE8E9}"/>
              </a:ext>
            </a:extLst>
          </p:cNvPr>
          <p:cNvGrpSpPr/>
          <p:nvPr/>
        </p:nvGrpSpPr>
        <p:grpSpPr>
          <a:xfrm>
            <a:off x="384134" y="1135994"/>
            <a:ext cx="11297520" cy="1371615"/>
            <a:chOff x="598401" y="4897995"/>
            <a:chExt cx="2979174" cy="13716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47CF8-83E7-4FE7-9A1A-FE5330164124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0FCDE-8801-430F-9F6A-94394BC392D1}"/>
                </a:ext>
              </a:extLst>
            </p:cNvPr>
            <p:cNvSpPr txBox="1"/>
            <p:nvPr/>
          </p:nvSpPr>
          <p:spPr>
            <a:xfrm>
              <a:off x="598401" y="4897995"/>
              <a:ext cx="300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승률 예측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2EADEC2-0741-49F8-A8A3-AEA36EE8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7" y="2148800"/>
            <a:ext cx="5254503" cy="160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341968-748E-4E8E-A876-AA05EBF3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0" y="2148800"/>
            <a:ext cx="5405165" cy="1632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3FCFCA-4EB5-4F71-8188-7CAA7BD76BC0}"/>
              </a:ext>
            </a:extLst>
          </p:cNvPr>
          <p:cNvSpPr txBox="1"/>
          <p:nvPr/>
        </p:nvSpPr>
        <p:spPr>
          <a:xfrm>
            <a:off x="2344246" y="1800270"/>
            <a:ext cx="191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서로 밸런스가 맞는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3A1AD9-F668-401C-8839-C2EFA17AD6EA}"/>
              </a:ext>
            </a:extLst>
          </p:cNvPr>
          <p:cNvSpPr txBox="1"/>
          <p:nvPr/>
        </p:nvSpPr>
        <p:spPr>
          <a:xfrm>
            <a:off x="7350751" y="1759517"/>
            <a:ext cx="273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Blue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팀은 수비형 챔피언으로만 구성된 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F3A870-3E79-40F4-80F6-906F46065346}"/>
              </a:ext>
            </a:extLst>
          </p:cNvPr>
          <p:cNvGrpSpPr/>
          <p:nvPr/>
        </p:nvGrpSpPr>
        <p:grpSpPr>
          <a:xfrm>
            <a:off x="533087" y="4198603"/>
            <a:ext cx="5267325" cy="1872830"/>
            <a:chOff x="533087" y="3887943"/>
            <a:chExt cx="5267325" cy="18728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BE9EF6E-D497-4087-8CD7-817AD7B1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087" y="4208198"/>
              <a:ext cx="5267325" cy="15525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89298D-FE72-4866-AFFD-01A0A39DE8C2}"/>
                </a:ext>
              </a:extLst>
            </p:cNvPr>
            <p:cNvSpPr txBox="1"/>
            <p:nvPr/>
          </p:nvSpPr>
          <p:spPr>
            <a:xfrm>
              <a:off x="1685957" y="3887943"/>
              <a:ext cx="2961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Blue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팀은 </a:t>
              </a:r>
              <a:r>
                <a:rPr lang="ko-KR" altLang="en-US" sz="14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마법데미지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챔피언으로만 구성된 상황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9C0936-E923-4936-93FE-D23769B0290C}"/>
              </a:ext>
            </a:extLst>
          </p:cNvPr>
          <p:cNvGrpSpPr/>
          <p:nvPr/>
        </p:nvGrpSpPr>
        <p:grpSpPr>
          <a:xfrm>
            <a:off x="6096000" y="4184343"/>
            <a:ext cx="5267325" cy="1887090"/>
            <a:chOff x="6053411" y="3858690"/>
            <a:chExt cx="5267325" cy="188709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68A0200-7EB5-4CCB-B1F0-4BCBA1C0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3411" y="4191024"/>
              <a:ext cx="5267325" cy="155475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E2A6BE-74A5-4FB1-8D88-0853D32C67A8}"/>
                </a:ext>
              </a:extLst>
            </p:cNvPr>
            <p:cNvSpPr txBox="1"/>
            <p:nvPr/>
          </p:nvSpPr>
          <p:spPr>
            <a:xfrm>
              <a:off x="6932473" y="3858690"/>
              <a:ext cx="3894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Blue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팀은 </a:t>
              </a:r>
              <a:r>
                <a:rPr lang="ko-KR" altLang="en-US" sz="14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고정데미지를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넣을 수 있는 챔피언이 있는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648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66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–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실제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621E37-71BD-4755-841A-9C328A53B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5"/>
          <a:stretch/>
        </p:blipFill>
        <p:spPr>
          <a:xfrm>
            <a:off x="6096000" y="1125895"/>
            <a:ext cx="4298729" cy="259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F7FF4C-4B8C-4BC2-9121-5D3168512FA0}"/>
              </a:ext>
            </a:extLst>
          </p:cNvPr>
          <p:cNvSpPr txBox="1"/>
          <p:nvPr/>
        </p:nvSpPr>
        <p:spPr>
          <a:xfrm>
            <a:off x="1573818" y="1554296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승률이 높은 챔피언 추천시스템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9BE03-ADB1-4DD8-9420-797284AFE004}"/>
              </a:ext>
            </a:extLst>
          </p:cNvPr>
          <p:cNvSpPr txBox="1"/>
          <p:nvPr/>
        </p:nvSpPr>
        <p:spPr>
          <a:xfrm>
            <a:off x="615991" y="2298980"/>
            <a:ext cx="4549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미리 결정된 </a:t>
            </a:r>
            <a:r>
              <a: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9</a:t>
            </a:r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명의 챔피언을 보고 마지막으로 고를 챔피언을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 algn="ctr"/>
            <a:r>
              <a: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추천해주는 시스템 구축</a:t>
            </a:r>
            <a:endParaRPr lang="en-US" altLang="ko-KR" sz="16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9" name="GOMCAM 20211214_2042140320">
            <a:hlinkClick r:id="" action="ppaction://media"/>
            <a:extLst>
              <a:ext uri="{FF2B5EF4-FFF2-40B4-BE49-F238E27FC236}">
                <a16:creationId xmlns:a16="http://schemas.microsoft.com/office/drawing/2014/main" id="{ADB28697-6E21-40D1-9782-20DF2DE34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4500" y="4170229"/>
            <a:ext cx="8763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서론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3428719" y="2443295"/>
            <a:ext cx="11160267" cy="978972"/>
            <a:chOff x="-94340" y="5754783"/>
            <a:chExt cx="2887651" cy="9789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-94340" y="6272090"/>
              <a:ext cx="2887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레전드는 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10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명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의 플레이어가 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5vs5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각자의 챔피언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캐릭터</a:t>
              </a:r>
              <a:r>
                <a:rPr lang="en-US" altLang="ko-KR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2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 선택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하고 </a:t>
              </a:r>
              <a:endParaRPr lang="en-US" altLang="ko-KR" sz="12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조종해 싸워 상대의 넥서스</a:t>
              </a:r>
              <a:r>
                <a:rPr lang="en-US" altLang="ko-KR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기지</a:t>
              </a:r>
              <a:r>
                <a:rPr lang="en-US" altLang="ko-KR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 먼저 파괴하면 승리하는 게임이다</a:t>
              </a:r>
              <a:r>
                <a:rPr lang="en-US" altLang="ko-KR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047108" y="5754783"/>
              <a:ext cx="542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레전드란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?</a:t>
              </a:r>
              <a:endPara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B86305-60C7-4C9C-B5F1-EE5A5DA66023}"/>
              </a:ext>
            </a:extLst>
          </p:cNvPr>
          <p:cNvGrpSpPr/>
          <p:nvPr/>
        </p:nvGrpSpPr>
        <p:grpSpPr>
          <a:xfrm>
            <a:off x="6633881" y="4466652"/>
            <a:ext cx="4749942" cy="1181782"/>
            <a:chOff x="631683" y="5390664"/>
            <a:chExt cx="2887651" cy="11817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E412F-9829-492B-842D-DE6601540A1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레전드에는 </a:t>
              </a:r>
              <a:r>
                <a:rPr lang="en-US" altLang="ko-KR" sz="1200" b="1" u="sng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150</a:t>
              </a:r>
              <a:r>
                <a:rPr lang="ko-KR" altLang="en-US" sz="1200" b="1" u="sng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개가 넘는 챔피언이 존재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하고</a:t>
              </a:r>
              <a:r>
                <a:rPr lang="en-US" altLang="ko-KR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모두 각자의 특성과 각자 다른 게임의서의 역할과 게임을 승리하는 방법이 다르다</a:t>
              </a:r>
              <a:r>
                <a:rPr lang="en-US" altLang="ko-KR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</a:p>
            <a:p>
              <a:pPr algn="just"/>
              <a:r>
                <a:rPr lang="ko-KR" altLang="en-US" sz="12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A8E7D4-7C8D-4524-8BD8-EE80B2DA6FD5}"/>
                </a:ext>
              </a:extLst>
            </p:cNvPr>
            <p:cNvSpPr txBox="1"/>
            <p:nvPr/>
          </p:nvSpPr>
          <p:spPr>
            <a:xfrm>
              <a:off x="1269483" y="5390664"/>
              <a:ext cx="1612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레전드의 챔피언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189F712-E7EC-48CD-9E03-CD4BF435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77" y="2155099"/>
            <a:ext cx="5240002" cy="34933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5547EC-F712-4C41-8F09-81D9F681CBEA}"/>
              </a:ext>
            </a:extLst>
          </p:cNvPr>
          <p:cNvSpPr/>
          <p:nvPr/>
        </p:nvSpPr>
        <p:spPr>
          <a:xfrm>
            <a:off x="7650760" y="2150624"/>
            <a:ext cx="4382185" cy="4102388"/>
          </a:xfrm>
          <a:prstGeom prst="rect">
            <a:avLst/>
          </a:prstGeom>
          <a:solidFill>
            <a:schemeClr val="accent1">
              <a:lumMod val="40000"/>
              <a:lumOff val="60000"/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owun Batang" pitchFamily="2" charset="-127"/>
              <a:ea typeface="Gowun Batang" pitchFamily="2" charset="-127"/>
              <a:cs typeface="Arial" panose="020B0604020202020204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F6305BC-8BF4-45FD-97AA-2FB6EADA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473" y="2681547"/>
            <a:ext cx="4177161" cy="6319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690C38-5F42-4014-A31D-DF23F534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97" y="3414283"/>
            <a:ext cx="4175637" cy="6114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C7395C6-B742-4AD7-83D5-AA60C1646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73" y="4127774"/>
            <a:ext cx="4175637" cy="58369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1196C5-0B9D-48D4-949E-4303A214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473" y="4843055"/>
            <a:ext cx="4175638" cy="61382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48681F1-9EBD-48F8-902D-708683AD6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473" y="5587445"/>
            <a:ext cx="4175637" cy="59764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DB2C97-8E98-4406-9704-B9D66202A95F}"/>
              </a:ext>
            </a:extLst>
          </p:cNvPr>
          <p:cNvSpPr/>
          <p:nvPr/>
        </p:nvSpPr>
        <p:spPr>
          <a:xfrm>
            <a:off x="338437" y="2150625"/>
            <a:ext cx="7096835" cy="4102387"/>
          </a:xfrm>
          <a:prstGeom prst="rect">
            <a:avLst/>
          </a:prstGeom>
          <a:solidFill>
            <a:schemeClr val="accent4">
              <a:lumMod val="90000"/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owun Batang" pitchFamily="2" charset="-127"/>
              <a:ea typeface="Gowun Batang" pitchFamily="2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665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로지스틱 회귀를 통한 승률 예측</a:t>
            </a:r>
            <a:r>
              <a:rPr lang="en-US" altLang="ko-KR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– </a:t>
            </a:r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실제 활용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5,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10345" y="1156399"/>
            <a:ext cx="8038037" cy="809648"/>
            <a:chOff x="631683" y="5429185"/>
            <a:chExt cx="2945892" cy="8096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2021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년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월 진행되었던 리그 오브 레전드 월드 챔피언십 결승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DK vs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EDG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의 경기에서 나왔던 조합으로 승패를 예측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21186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활용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2021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레전드 월드 챔피언십 결승 승률 예측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A954C4-8833-484B-A2A6-D694D67C66C7}"/>
              </a:ext>
            </a:extLst>
          </p:cNvPr>
          <p:cNvSpPr txBox="1"/>
          <p:nvPr/>
        </p:nvSpPr>
        <p:spPr>
          <a:xfrm>
            <a:off x="393733" y="350974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rPr>
              <a:t>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3A186-231D-465E-8B05-4D05EBF8C8D5}"/>
              </a:ext>
            </a:extLst>
          </p:cNvPr>
          <p:cNvSpPr txBox="1"/>
          <p:nvPr/>
        </p:nvSpPr>
        <p:spPr>
          <a:xfrm>
            <a:off x="6924148" y="41842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승</a:t>
            </a:r>
            <a:endParaRPr lang="en-US" altLang="ko-KR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219B5E-C1EE-4795-AEFF-FD6922EA2F7E}"/>
              </a:ext>
            </a:extLst>
          </p:cNvPr>
          <p:cNvSpPr txBox="1"/>
          <p:nvPr/>
        </p:nvSpPr>
        <p:spPr>
          <a:xfrm>
            <a:off x="6931548" y="551693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승</a:t>
            </a:r>
            <a:endParaRPr lang="en-US" altLang="ko-KR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873067-D97A-4292-A54B-C4B3CDB8A7F7}"/>
              </a:ext>
            </a:extLst>
          </p:cNvPr>
          <p:cNvSpPr txBox="1"/>
          <p:nvPr/>
        </p:nvSpPr>
        <p:spPr>
          <a:xfrm>
            <a:off x="379613" y="481788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owun Batang" pitchFamily="2" charset="-127"/>
                <a:ea typeface="Gowun Batang" pitchFamily="2" charset="-127"/>
              </a:rPr>
              <a:t>승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951C31-86E8-494B-8AD4-41711710FA8B}"/>
              </a:ext>
            </a:extLst>
          </p:cNvPr>
          <p:cNvSpPr txBox="1"/>
          <p:nvPr/>
        </p:nvSpPr>
        <p:spPr>
          <a:xfrm>
            <a:off x="3263667" y="223289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Gowun Batang" pitchFamily="2" charset="-127"/>
                <a:ea typeface="Gowun Batang" pitchFamily="2" charset="-127"/>
              </a:rPr>
              <a:t>실제 결과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0011B6-ADDD-44EC-8EC9-9D096A8636EE}"/>
              </a:ext>
            </a:extLst>
          </p:cNvPr>
          <p:cNvSpPr txBox="1"/>
          <p:nvPr/>
        </p:nvSpPr>
        <p:spPr>
          <a:xfrm>
            <a:off x="8678620" y="2208632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모델을 사용한 승률 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0C3383-62E5-4755-8544-3365A9EEC059}"/>
              </a:ext>
            </a:extLst>
          </p:cNvPr>
          <p:cNvSpPr txBox="1"/>
          <p:nvPr/>
        </p:nvSpPr>
        <p:spPr>
          <a:xfrm>
            <a:off x="8484529" y="3011580"/>
            <a:ext cx="99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4396C"/>
                </a:solidFill>
                <a:latin typeface="Gowun Batang" pitchFamily="2" charset="-127"/>
                <a:ea typeface="Gowun Batang" pitchFamily="2" charset="-127"/>
              </a:rPr>
              <a:t>예측 성공</a:t>
            </a:r>
            <a:endParaRPr lang="en-US" altLang="ko-KR" sz="1400" spc="-150" dirty="0">
              <a:solidFill>
                <a:srgbClr val="04396C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A01FAD-F08B-487B-8ACF-38B909D499EF}"/>
              </a:ext>
            </a:extLst>
          </p:cNvPr>
          <p:cNvSpPr txBox="1"/>
          <p:nvPr/>
        </p:nvSpPr>
        <p:spPr>
          <a:xfrm>
            <a:off x="8484528" y="3722623"/>
            <a:ext cx="99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예측 실패</a:t>
            </a:r>
            <a:endParaRPr lang="en-US" altLang="ko-KR" sz="1400" spc="-150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8CD00-5451-4B9E-9705-FCC3859531BF}"/>
              </a:ext>
            </a:extLst>
          </p:cNvPr>
          <p:cNvSpPr txBox="1"/>
          <p:nvPr/>
        </p:nvSpPr>
        <p:spPr>
          <a:xfrm>
            <a:off x="8484528" y="4428176"/>
            <a:ext cx="99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3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</a:rPr>
              <a:t>예측 성공</a:t>
            </a:r>
            <a:endParaRPr lang="en-US" altLang="ko-KR" sz="1400" spc="-150" dirty="0">
              <a:solidFill>
                <a:schemeClr val="accent3">
                  <a:lumMod val="75000"/>
                </a:schemeClr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0638FB-C1FA-499E-B627-292B7E539212}"/>
              </a:ext>
            </a:extLst>
          </p:cNvPr>
          <p:cNvSpPr txBox="1"/>
          <p:nvPr/>
        </p:nvSpPr>
        <p:spPr>
          <a:xfrm>
            <a:off x="8484528" y="5174224"/>
            <a:ext cx="99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예측 실패</a:t>
            </a:r>
            <a:endParaRPr lang="en-US" altLang="ko-KR" sz="1400" spc="-150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3D52E6-6AD6-4343-9A8F-423AE0432B1B}"/>
              </a:ext>
            </a:extLst>
          </p:cNvPr>
          <p:cNvSpPr txBox="1"/>
          <p:nvPr/>
        </p:nvSpPr>
        <p:spPr>
          <a:xfrm>
            <a:off x="8484528" y="5871532"/>
            <a:ext cx="99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3">
                    <a:lumMod val="75000"/>
                  </a:schemeClr>
                </a:solidFill>
                <a:latin typeface="Gowun Batang" pitchFamily="2" charset="-127"/>
                <a:ea typeface="Gowun Batang" pitchFamily="2" charset="-127"/>
              </a:rPr>
              <a:t>예측 성공</a:t>
            </a:r>
            <a:endParaRPr lang="en-US" altLang="ko-KR" sz="1400" spc="-150" dirty="0">
              <a:solidFill>
                <a:schemeClr val="accent3">
                  <a:lumMod val="75000"/>
                </a:schemeClr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525715-B084-4A9E-BD36-61EB9B9F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04" y="2711847"/>
            <a:ext cx="5966996" cy="5713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DFE1DC-BEFD-4D2C-84FA-4160E9AFC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526" y="3408758"/>
            <a:ext cx="5977574" cy="5713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C04EE8-08C5-4B66-9731-D2074A23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04" y="4087088"/>
            <a:ext cx="5966996" cy="5501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2435BD1-73ED-43AB-BAC2-A28031110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110" y="4727480"/>
            <a:ext cx="5966990" cy="5501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D91E373-596C-4B1E-ADE4-54CDF1B8AB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104" y="5406851"/>
            <a:ext cx="5966990" cy="5617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B8BA8EE-2AFC-4913-A4CD-4A65956F864D}"/>
              </a:ext>
            </a:extLst>
          </p:cNvPr>
          <p:cNvSpPr txBox="1"/>
          <p:nvPr/>
        </p:nvSpPr>
        <p:spPr>
          <a:xfrm>
            <a:off x="6942704" y="282691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owun Batang" pitchFamily="2" charset="-127"/>
                <a:ea typeface="Gowun Batang" pitchFamily="2" charset="-127"/>
              </a:rPr>
              <a:t>승</a:t>
            </a:r>
            <a:endParaRPr lang="en-US" altLang="ko-KR" dirty="0">
              <a:solidFill>
                <a:srgbClr val="C00000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77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결론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6,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517474" y="1226786"/>
            <a:ext cx="7444934" cy="1566927"/>
            <a:chOff x="631683" y="5429185"/>
            <a:chExt cx="2945892" cy="15669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36048" y="5857339"/>
              <a:ext cx="284152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Accuracy = 0.527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모델 자체가 크게 의미 있는 결과라고 보기는 어렵다</a:t>
              </a:r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다양한 변수를 더 고려해야 하고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매 패치마다 챔피언의 성능이 변하기 때문에</a:t>
              </a:r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그에 맞게 지속적인 데이터 마이닝과 모델 의 변화가 필요하다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</a:p>
            <a:p>
              <a:endPara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325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한계점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1B80FE-1B89-4033-B21B-E0134C55A5DC}"/>
              </a:ext>
            </a:extLst>
          </p:cNvPr>
          <p:cNvGrpSpPr/>
          <p:nvPr/>
        </p:nvGrpSpPr>
        <p:grpSpPr>
          <a:xfrm>
            <a:off x="517474" y="2725112"/>
            <a:ext cx="10908499" cy="1743950"/>
            <a:chOff x="633488" y="5274709"/>
            <a:chExt cx="2762547" cy="1743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1B781E-6476-4C01-B66F-71F26392E6F7}"/>
                </a:ext>
              </a:extLst>
            </p:cNvPr>
            <p:cNvSpPr txBox="1"/>
            <p:nvPr/>
          </p:nvSpPr>
          <p:spPr>
            <a:xfrm>
              <a:off x="696433" y="5818330"/>
              <a:ext cx="2699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평균 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25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분 이상이 소요되는 긴 게임의 시작 이전에 </a:t>
              </a:r>
              <a:r>
                <a:rPr lang="ko-KR" altLang="en-US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챔피언 조합만으로 승패를 가늠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해 볼 수 있는 모델은 플레이어들에게 </a:t>
              </a:r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매력적으로 다가올 수 있다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</a:p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게다가 다른 관점에서 바라본다면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오히려 챔피언 조합만으로 승패가 결정되지 않는다는 점은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리그 오브 레전드의 </a:t>
              </a:r>
              <a:r>
                <a:rPr lang="ko-KR" altLang="en-US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 설계 측면에서 긍정적으로 해석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될 수 있다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  <a:endPara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EF5F99-BC23-40C5-A750-CA00DB3D2992}"/>
                </a:ext>
              </a:extLst>
            </p:cNvPr>
            <p:cNvSpPr txBox="1"/>
            <p:nvPr/>
          </p:nvSpPr>
          <p:spPr>
            <a:xfrm>
              <a:off x="633488" y="5274709"/>
              <a:ext cx="1726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의의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D97EBF-4A1B-4E1A-8F01-1792F939E74A}"/>
              </a:ext>
            </a:extLst>
          </p:cNvPr>
          <p:cNvSpPr txBox="1"/>
          <p:nvPr/>
        </p:nvSpPr>
        <p:spPr>
          <a:xfrm>
            <a:off x="470185" y="4624631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느낀점</a:t>
            </a:r>
            <a:endParaRPr lang="ko-KR" altLang="en-US" sz="2000" b="1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16382-F5F9-40EA-A98A-B72D4F5C552B}"/>
              </a:ext>
            </a:extLst>
          </p:cNvPr>
          <p:cNvSpPr txBox="1"/>
          <p:nvPr/>
        </p:nvSpPr>
        <p:spPr>
          <a:xfrm>
            <a:off x="756485" y="5156195"/>
            <a:ext cx="106694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프로젝트를 통해 지도학습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비지도학습 모두를 경험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. </a:t>
            </a:r>
            <a:r>
              <a:rPr lang="ko-KR" altLang="en-US" u="sng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각각의 학습 방법마다 고민해야할 점이 다르다는 것을 느꼈음</a:t>
            </a:r>
            <a:endParaRPr lang="en-US" altLang="ko-KR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비지도 학습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은 어떻게 해석해야 할 것인가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? 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같은 </a:t>
            </a:r>
            <a:r>
              <a:rPr lang="ko-KR" altLang="en-US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해석의 어려움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이 있었다면 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지도학습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은 어떻게 정확도를 높일 것인가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? 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같은 </a:t>
            </a:r>
            <a:r>
              <a:rPr lang="ko-KR" altLang="en-US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정확도 향상의 어려움</a:t>
            </a:r>
            <a:r>
              <a:rPr lang="ko-KR" altLang="en-US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이 있었다</a:t>
            </a:r>
            <a:r>
              <a: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. </a:t>
            </a:r>
          </a:p>
        </p:txBody>
      </p:sp>
      <p:sp>
        <p:nvSpPr>
          <p:cNvPr id="5" name="AutoShape 2" descr="Campioni League of Legends in ordine di uscita - SOS Guide">
            <a:extLst>
              <a:ext uri="{FF2B5EF4-FFF2-40B4-BE49-F238E27FC236}">
                <a16:creationId xmlns:a16="http://schemas.microsoft.com/office/drawing/2014/main" id="{1435BA19-5E15-41D7-9375-FD3EF0B2C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7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700426" y="2960797"/>
            <a:ext cx="279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감사합니다</a:t>
            </a:r>
            <a:endParaRPr lang="ko-KR" altLang="en-US" sz="48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40778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24674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학기 기계학습 기말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2075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서론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82C842-DB90-44D6-972B-90A7F47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410" y="979439"/>
            <a:ext cx="6461775" cy="5634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31BCEB-0C9B-4FC9-99F7-580AEECB201C}"/>
              </a:ext>
            </a:extLst>
          </p:cNvPr>
          <p:cNvSpPr txBox="1"/>
          <p:nvPr/>
        </p:nvSpPr>
        <p:spPr>
          <a:xfrm>
            <a:off x="781050" y="2603296"/>
            <a:ext cx="3844972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챔피언 선택 단계에서  어떤  챔피언을  선택해  팀원  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5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명의  시너지를  발생시키는지가 게임 내 플레이 만큼이나 중요하다고 할 수  있다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4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챔피언 종류가 많은 만큼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게임 유저들은 어떻게 챔피언들을 조합해  플레이  할  지  고민이  큰  상황이다</a:t>
            </a:r>
            <a:r>
              <a: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. </a:t>
            </a:r>
            <a:endParaRPr lang="ko-KR" altLang="en-US" sz="1400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0651E-8BBD-4500-8C3E-756647DFEB00}"/>
              </a:ext>
            </a:extLst>
          </p:cNvPr>
          <p:cNvSpPr txBox="1"/>
          <p:nvPr/>
        </p:nvSpPr>
        <p:spPr>
          <a:xfrm>
            <a:off x="781050" y="1613388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왜 조합에 집중했는가</a:t>
            </a:r>
            <a:r>
              <a:rPr lang="en-US" altLang="ko-KR" sz="2000" b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?</a:t>
            </a:r>
            <a:endParaRPr lang="ko-KR" altLang="en-US" sz="2000" b="1" spc="-150" dirty="0">
              <a:solidFill>
                <a:srgbClr val="393939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A102EE-6A0F-4988-B9B4-C3173C0E5C40}"/>
              </a:ext>
            </a:extLst>
          </p:cNvPr>
          <p:cNvSpPr txBox="1"/>
          <p:nvPr/>
        </p:nvSpPr>
        <p:spPr>
          <a:xfrm>
            <a:off x="503592" y="5985280"/>
            <a:ext cx="4795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실제 유튜브 검색창에 </a:t>
            </a:r>
            <a:r>
              <a:rPr lang="en-US" altLang="ko-KR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‘</a:t>
            </a:r>
            <a:r>
              <a:rPr lang="ko-KR" altLang="en-US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롤 조합</a:t>
            </a:r>
            <a:r>
              <a:rPr lang="en-US" altLang="ko-KR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‘</a:t>
            </a:r>
            <a:r>
              <a:rPr lang="ko-KR" altLang="en-US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을</a:t>
            </a:r>
            <a:r>
              <a:rPr lang="en-US" altLang="ko-KR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  </a:t>
            </a:r>
            <a:r>
              <a:rPr lang="ko-KR" altLang="en-US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검색했을 때</a:t>
            </a:r>
            <a:r>
              <a:rPr lang="en-US" altLang="ko-KR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, </a:t>
            </a:r>
          </a:p>
          <a:p>
            <a:pPr algn="r"/>
            <a:r>
              <a:rPr lang="ko-KR" altLang="en-US" sz="1400" i="1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rPr>
              <a:t>나오는 수많은 강의 영상들</a:t>
            </a:r>
          </a:p>
        </p:txBody>
      </p:sp>
    </p:spTree>
    <p:extLst>
      <p:ext uri="{BB962C8B-B14F-4D97-AF65-F5344CB8AC3E}">
        <p14:creationId xmlns:p14="http://schemas.microsoft.com/office/powerpoint/2010/main" val="94127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그 오브 레전드 10주년 행사에 당신을 초대합니다.">
            <a:extLst>
              <a:ext uri="{FF2B5EF4-FFF2-40B4-BE49-F238E27FC236}">
                <a16:creationId xmlns:a16="http://schemas.microsoft.com/office/drawing/2014/main" id="{79BAB508-BA48-4BB2-AAF7-57A5BC096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675" y="0"/>
            <a:ext cx="9839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1F9FB-D08D-4954-99A4-E46717683D0D}"/>
              </a:ext>
            </a:extLst>
          </p:cNvPr>
          <p:cNvSpPr txBox="1"/>
          <p:nvPr/>
        </p:nvSpPr>
        <p:spPr>
          <a:xfrm>
            <a:off x="875104" y="219221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서론 및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F5510-B589-49B1-90B1-5C81007578D7}"/>
              </a:ext>
            </a:extLst>
          </p:cNvPr>
          <p:cNvSpPr txBox="1"/>
          <p:nvPr/>
        </p:nvSpPr>
        <p:spPr>
          <a:xfrm>
            <a:off x="132080" y="234609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E5D758-F966-40E5-B01D-A529EA262A0A}"/>
              </a:ext>
            </a:extLst>
          </p:cNvPr>
          <p:cNvGrpSpPr/>
          <p:nvPr/>
        </p:nvGrpSpPr>
        <p:grpSpPr>
          <a:xfrm>
            <a:off x="634051" y="932227"/>
            <a:ext cx="4749942" cy="4491514"/>
            <a:chOff x="538500" y="5390664"/>
            <a:chExt cx="2887651" cy="28747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CBC191-16E3-42D6-A58A-5B7238CF8692}"/>
                </a:ext>
              </a:extLst>
            </p:cNvPr>
            <p:cNvSpPr txBox="1"/>
            <p:nvPr/>
          </p:nvSpPr>
          <p:spPr>
            <a:xfrm>
              <a:off x="538500" y="6197031"/>
              <a:ext cx="2887651" cy="206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4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목표</a:t>
              </a:r>
              <a:r>
                <a:rPr lang="en-US" altLang="ko-KR" sz="24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1: </a:t>
              </a:r>
              <a:r>
                <a:rPr lang="ko-KR" altLang="en-US" sz="20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챔피언 조합 분류</a:t>
              </a:r>
              <a:endParaRPr lang="en-US" altLang="ko-KR" sz="2000" b="1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endParaRPr lang="en-US" altLang="ko-KR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K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평균 </a:t>
              </a:r>
              <a:r>
                <a:rPr lang="ko-KR" altLang="en-US" sz="1400" spc="-150" dirty="0" err="1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군집화모형과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GMM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모형을 통해 </a:t>
              </a:r>
              <a:endParaRPr lang="en-US" altLang="ko-KR" sz="1400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롤에서 유저들이 많이 사용하는 조합 종류를 분류하고 승률을 비교해본다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</a:p>
            <a:p>
              <a:pPr algn="just"/>
              <a:endParaRPr lang="en-US" altLang="ko-KR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endParaRPr lang="en-US" altLang="ko-KR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r>
                <a:rPr lang="ko-KR" altLang="en-US" sz="24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목표</a:t>
              </a:r>
              <a:r>
                <a:rPr lang="en-US" altLang="ko-KR" sz="24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2: </a:t>
              </a:r>
              <a:r>
                <a:rPr lang="ko-KR" altLang="en-US" sz="2000" b="1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승패예측 회귀모델 개발</a:t>
              </a:r>
              <a:endParaRPr lang="en-US" altLang="ko-KR" sz="2000" b="1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endParaRPr lang="en-US" altLang="ko-KR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just"/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조합은 게임에 큰 영향을 미칠 정도로 강력하다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따라서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로지스틱 회귀를  이용해 아군과 상대의 챔피언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10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개를 조합했을 때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승률을 예측하는 모델을 만들어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,</a:t>
              </a:r>
              <a:r>
                <a:rPr lang="ko-KR" altLang="en-US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  실제로 활용해본다</a:t>
              </a:r>
              <a:r>
                <a:rPr lang="en-US" altLang="ko-KR" sz="1400" spc="-150" dirty="0">
                  <a:solidFill>
                    <a:schemeClr val="bg1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6D5098-6645-4662-9D5E-D68DECEC3261}"/>
                </a:ext>
              </a:extLst>
            </p:cNvPr>
            <p:cNvSpPr txBox="1"/>
            <p:nvPr/>
          </p:nvSpPr>
          <p:spPr>
            <a:xfrm>
              <a:off x="2019358" y="5390664"/>
              <a:ext cx="112304" cy="413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600" spc="-15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45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데이터 수집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902868" y="2124637"/>
            <a:ext cx="5492696" cy="1842972"/>
            <a:chOff x="631683" y="5429185"/>
            <a:chExt cx="2841527" cy="18429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6194939"/>
              <a:ext cx="28415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라이엇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API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게임사에서 제공하는 개발자 사이트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b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</a:b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 활용하여  직접 데이터 수집 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endPara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670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데이터 수집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6895DE-705A-4F7D-9D86-3C23ACCA90EC}"/>
              </a:ext>
            </a:extLst>
          </p:cNvPr>
          <p:cNvGrpSpPr/>
          <p:nvPr/>
        </p:nvGrpSpPr>
        <p:grpSpPr>
          <a:xfrm>
            <a:off x="6358012" y="2124636"/>
            <a:ext cx="6204529" cy="2827857"/>
            <a:chOff x="523310" y="5344235"/>
            <a:chExt cx="2887651" cy="22386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B56B0D-1AC9-439E-A4C4-26E8D9553A8B}"/>
                </a:ext>
              </a:extLst>
            </p:cNvPr>
            <p:cNvSpPr txBox="1"/>
            <p:nvPr/>
          </p:nvSpPr>
          <p:spPr>
            <a:xfrm>
              <a:off x="523310" y="5950425"/>
              <a:ext cx="2887651" cy="1632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1)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 내 최상위 플레이어들의 닉네임 수집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2)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닉네임으로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PUUID(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플레이어 범용 고유 식별자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추출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3) PUUID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해당 플레이어가 진행한 매치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ID(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각 게임의 고유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ID)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추출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4)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매치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ID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한 게임의 정보를 추출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8C4DD7-2792-4DF1-A4EC-C49EF4082434}"/>
                </a:ext>
              </a:extLst>
            </p:cNvPr>
            <p:cNvSpPr txBox="1"/>
            <p:nvPr/>
          </p:nvSpPr>
          <p:spPr>
            <a:xfrm>
              <a:off x="523310" y="5344235"/>
              <a:ext cx="831999" cy="316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데이터 수집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73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데이터 수집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401565" y="1327214"/>
            <a:ext cx="6361267" cy="1425201"/>
            <a:chOff x="631683" y="5429185"/>
            <a:chExt cx="2945892" cy="14252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36048" y="5931056"/>
              <a:ext cx="28415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총 </a:t>
              </a:r>
              <a:r>
                <a:rPr lang="en-US" altLang="ko-KR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258,822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개의 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rows, </a:t>
              </a:r>
              <a:r>
                <a:rPr lang="en-US" altLang="ko-KR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115</a:t>
              </a:r>
              <a:r>
                <a:rPr lang="ko-KR" altLang="en-US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의 </a:t>
              </a:r>
              <a:r>
                <a:rPr lang="en-US" altLang="ko-KR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columns</a:t>
              </a:r>
              <a:r>
                <a:rPr lang="ko-KR" altLang="en-US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구성된 데이터셋 수집</a:t>
              </a:r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507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수집 결과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D9E9A5-E490-4A12-BF6C-F117BAE10F95}"/>
              </a:ext>
            </a:extLst>
          </p:cNvPr>
          <p:cNvGrpSpPr/>
          <p:nvPr/>
        </p:nvGrpSpPr>
        <p:grpSpPr>
          <a:xfrm>
            <a:off x="1302422" y="813034"/>
            <a:ext cx="5645142" cy="5137887"/>
            <a:chOff x="-2567810" y="5429185"/>
            <a:chExt cx="3307735" cy="51378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6301D3-0988-4F1A-B0B9-2CD53B69AB4E}"/>
                </a:ext>
              </a:extLst>
            </p:cNvPr>
            <p:cNvSpPr txBox="1"/>
            <p:nvPr/>
          </p:nvSpPr>
          <p:spPr>
            <a:xfrm>
              <a:off x="-2567810" y="9612965"/>
              <a:ext cx="28415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258822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개의  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row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는   각 플레이어로   구분되며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명   당  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게임으로  구분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명의  </a:t>
              </a:r>
              <a:r>
                <a:rPr lang="en-US" altLang="ko-KR" sz="14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matchId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가  동일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</a:p>
            <a:p>
              <a:pPr algn="ctr"/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115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개의 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columns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는  각각   게임에   관련된   변수가   포함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5C7059-9AFE-4B05-9B54-8F9224B54A5B}"/>
                </a:ext>
              </a:extLst>
            </p:cNvPr>
            <p:cNvSpPr txBox="1"/>
            <p:nvPr/>
          </p:nvSpPr>
          <p:spPr>
            <a:xfrm>
              <a:off x="631683" y="5429185"/>
              <a:ext cx="108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76F081E-0A91-4813-AE30-EB9B9674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8" y="2428788"/>
            <a:ext cx="5978295" cy="2325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5BFA7F-ED20-4B62-95CE-41DE92FB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72" y="2424013"/>
            <a:ext cx="4495800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66D445-9656-4ED2-B3F7-66AB8B796259}"/>
              </a:ext>
            </a:extLst>
          </p:cNvPr>
          <p:cNvSpPr/>
          <p:nvPr/>
        </p:nvSpPr>
        <p:spPr>
          <a:xfrm>
            <a:off x="7962717" y="3275330"/>
            <a:ext cx="1402080" cy="21749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272B48-25B5-45E3-B2CA-15B986D22DF9}"/>
              </a:ext>
            </a:extLst>
          </p:cNvPr>
          <p:cNvSpPr/>
          <p:nvPr/>
        </p:nvSpPr>
        <p:spPr>
          <a:xfrm>
            <a:off x="7896042" y="3067363"/>
            <a:ext cx="1096828" cy="20796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6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전처리</a:t>
            </a:r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401566" y="1194499"/>
            <a:ext cx="6396064" cy="1086646"/>
            <a:chOff x="631683" y="5429185"/>
            <a:chExt cx="3034751" cy="10866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824907" y="5931056"/>
              <a:ext cx="2841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115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개의 변수를 해석해 어떤 의미를 가지는지 알아보고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챔피언 조합과 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승패에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영향을 미치는 정도에 따라서 사용할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Attribute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 추림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61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전처리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단계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B51CCA-0731-4213-B073-9399ABC88794}"/>
              </a:ext>
            </a:extLst>
          </p:cNvPr>
          <p:cNvGrpSpPr/>
          <p:nvPr/>
        </p:nvGrpSpPr>
        <p:grpSpPr>
          <a:xfrm>
            <a:off x="401565" y="2497354"/>
            <a:ext cx="10933187" cy="4687632"/>
            <a:chOff x="631683" y="5429185"/>
            <a:chExt cx="2801874" cy="46876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D8BA62-D6B9-4B34-ADEC-1EB090AA78C0}"/>
                </a:ext>
              </a:extLst>
            </p:cNvPr>
            <p:cNvSpPr txBox="1"/>
            <p:nvPr/>
          </p:nvSpPr>
          <p:spPr>
            <a:xfrm>
              <a:off x="736048" y="5931056"/>
              <a:ext cx="2697509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 err="1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champLevel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 :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챔피언의 레벨을 뜻함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결과론적   변수로  게임  시작  전   챔피언 조합별  승률 예측에  활용하기에는 부적합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400" spc="-150" dirty="0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kills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: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적을 죽인 횟수를 뜻함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  내에서   중요한   변수이지만   챔피언 조합 별   승률 예측에  활용하기에는  부적합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400" spc="-150" dirty="0" err="1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totalDamageDealt</a:t>
              </a:r>
              <a:r>
                <a:rPr lang="en-US" altLang="ko-KR" sz="1400" spc="-150" dirty="0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적에게 가한  데미지를 뜻함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 Physical, Magic, True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세분화  된   데이터가 있기에  해당  데이터를 사용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400" spc="-150" dirty="0" err="1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championTransform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:  ‘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케인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’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이라는  챔피언에   한정되어  사용되는  변수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해당  챔피언이 등장하지 않는 게임에서는 무의미한 지표이기 때문에 사용하지 않음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400" spc="-150" dirty="0" err="1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damageDealtToBuildings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상대의  구조물에  가한  데미지를  뜻함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결과적으로  승리와  직결되는  변수이기  때문에  승패 예측에  활용하기에  부적합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1400" spc="-150" dirty="0" err="1">
                  <a:solidFill>
                    <a:srgbClr val="C00000"/>
                  </a:solidFill>
                  <a:latin typeface="Gowun Batang" pitchFamily="2" charset="-127"/>
                  <a:ea typeface="Gowun Batang" pitchFamily="2" charset="-127"/>
                </a:rPr>
                <a:t>timeCCingOthers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: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적의  움직임을  방해한 시간을 뜻함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조합을 구별하는데   활용하기  좋은  지표이지만  해당  변수는 적  캐릭터  이외의 모든 유닛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4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정글몹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 및  </a:t>
              </a:r>
              <a:r>
                <a:rPr lang="ko-KR" altLang="en-US" sz="14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미니언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에게 적용되기  때문에  활용하기에  부적합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게임 시간이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분 이내인 경우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</a:p>
            <a:p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정상적인 게임 시간은 보통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25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분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~40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분 정도로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10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분  안에  게임이  끝난  경우는  플레이어가  게임을  참여하지  않았거나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너무  빠르게  게임의  양상이  결정되어  정상적으로  플레이하지  않았을  경우이다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따라서  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Outlier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로  판단</a:t>
              </a:r>
              <a:r>
                <a:rPr lang="en-US" altLang="ko-KR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 </a:t>
              </a:r>
              <a:r>
                <a:rPr lang="ko-KR" altLang="en-US" sz="14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해당 게임을 삭제</a:t>
              </a:r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ko-KR" altLang="en-US" sz="14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C0142-D07A-4277-9D01-497690AAB02E}"/>
                </a:ext>
              </a:extLst>
            </p:cNvPr>
            <p:cNvSpPr txBox="1"/>
            <p:nvPr/>
          </p:nvSpPr>
          <p:spPr>
            <a:xfrm>
              <a:off x="631683" y="5429185"/>
              <a:ext cx="591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Drop</a:t>
              </a:r>
              <a:r>
                <a:rPr lang="ko-KR" altLang="en-US" sz="2000" b="1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한 변수들의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5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865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전처리</a:t>
            </a:r>
            <a:endParaRPr lang="ko-KR" altLang="en-US" sz="3600" spc="-3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700845" y="1365949"/>
            <a:ext cx="11491155" cy="4997951"/>
            <a:chOff x="631683" y="5429185"/>
            <a:chExt cx="3030236" cy="4997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785674" y="6149042"/>
              <a:ext cx="2876245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physicalDamageDealtToChampionsPerTime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상대 챔피언에게 가한 </a:t>
              </a:r>
              <a:r>
                <a:rPr lang="ko-KR" altLang="en-US" sz="1600" b="1" spc="-150" dirty="0" err="1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물리데미지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게임 시간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초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으로  나눈 값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</a:t>
              </a: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칼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창 등을 사용하는 암살자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전사계열 챔피언이나 활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총 등을 사용하는 원거리계열 챔피언들이 높은 수치를 보임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방어력으로 상쇄시킬 수 있음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0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magicDamageDealtToChampionsPerTime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: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상대 챔피언에게 가한 </a:t>
              </a:r>
              <a:r>
                <a:rPr lang="ko-KR" altLang="en-US" sz="1600" b="1" spc="-150" dirty="0" err="1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마법데미지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게임 시간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초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으로  나눈 값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마법사 계열 챔피언들이 높은 수치를 보임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마법저항력으로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상쇄시킬 수 있음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0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trueDamageDealtToChampionsPerTime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: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상대 챔피언에게 가한 </a:t>
              </a:r>
              <a:r>
                <a:rPr lang="ko-KR" altLang="en-US" sz="1600" b="1" spc="-150" dirty="0" err="1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고정데미지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를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게임 시간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초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으로  나눈 값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물리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마법데미지보다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한 단계 높은 데미지로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,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상대의 방어력과 </a:t>
              </a:r>
              <a:r>
                <a:rPr lang="ko-KR" altLang="en-US" sz="1600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마법저항력에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 상쇄되지 않음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000" b="1" spc="-150" dirty="0" err="1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totalDamageDealtToChampionsPerTime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 : 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받은 데미지와 감소시킨 데미지를 합한 값을 게임 시간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초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)</a:t>
              </a:r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으로  나눈 값</a:t>
              </a:r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상대의 공격을 막아내는 방어계열 챔피언들이 높은 수치를 보임</a:t>
              </a:r>
              <a:r>
                <a:rPr lang="en-US" altLang="ko-KR" sz="16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. </a:t>
              </a:r>
              <a:r>
                <a:rPr lang="en-US" altLang="ko-KR" sz="1600" b="1" spc="-150" dirty="0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(</a:t>
              </a:r>
              <a:r>
                <a:rPr lang="ko-KR" altLang="en-US" sz="1600" b="1" spc="-150" dirty="0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방어력</a:t>
              </a:r>
              <a:r>
                <a:rPr lang="en-US" altLang="ko-KR" sz="1600" b="1" spc="-150" dirty="0">
                  <a:solidFill>
                    <a:srgbClr val="393939"/>
                  </a:solidFill>
                  <a:highlight>
                    <a:srgbClr val="FFCC00"/>
                  </a:highlight>
                  <a:latin typeface="Gowun Batang" pitchFamily="2" charset="-127"/>
                  <a:ea typeface="Gowun Batang" pitchFamily="2" charset="-127"/>
                </a:rPr>
                <a:t>)</a:t>
              </a:r>
            </a:p>
            <a:p>
              <a:endParaRPr lang="en-US" altLang="ko-KR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  <a:p>
              <a:endParaRPr lang="ko-KR" altLang="en-US" sz="1600" spc="-150" dirty="0">
                <a:solidFill>
                  <a:srgbClr val="393939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631683" y="5429185"/>
              <a:ext cx="42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93939"/>
                  </a:solidFill>
                  <a:latin typeface="Gowun Batang" pitchFamily="2" charset="-127"/>
                  <a:ea typeface="Gowun Batang" pitchFamily="2" charset="-127"/>
                </a:rPr>
                <a:t>최종 사용 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553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Gowun Batang">
      <a:majorFont>
        <a:latin typeface="Gowun Batang"/>
        <a:ea typeface="Gowun Batang"/>
        <a:cs typeface=""/>
      </a:majorFont>
      <a:minorFont>
        <a:latin typeface="Gowun Batang"/>
        <a:ea typeface="Gowun Bata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1593</Words>
  <Application>Microsoft Office PowerPoint</Application>
  <PresentationFormat>와이드스크린</PresentationFormat>
  <Paragraphs>322</Paragraphs>
  <Slides>32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나눔고딕</vt:lpstr>
      <vt:lpstr>Gowun Batang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이수현</dc:creator>
  <cp:lastModifiedBy>Junhyeog jang</cp:lastModifiedBy>
  <cp:revision>121</cp:revision>
  <dcterms:created xsi:type="dcterms:W3CDTF">2020-09-07T02:34:06Z</dcterms:created>
  <dcterms:modified xsi:type="dcterms:W3CDTF">2021-12-17T08:21:42Z</dcterms:modified>
</cp:coreProperties>
</file>